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3"/>
  </p:notesMasterIdLst>
  <p:handoutMasterIdLst>
    <p:handoutMasterId r:id="rId64"/>
  </p:handoutMasterIdLst>
  <p:sldIdLst>
    <p:sldId id="348" r:id="rId5"/>
    <p:sldId id="314" r:id="rId6"/>
    <p:sldId id="367" r:id="rId7"/>
    <p:sldId id="362" r:id="rId8"/>
    <p:sldId id="363" r:id="rId9"/>
    <p:sldId id="364" r:id="rId10"/>
    <p:sldId id="368" r:id="rId11"/>
    <p:sldId id="369" r:id="rId12"/>
    <p:sldId id="366" r:id="rId13"/>
    <p:sldId id="375" r:id="rId14"/>
    <p:sldId id="372" r:id="rId15"/>
    <p:sldId id="373" r:id="rId16"/>
    <p:sldId id="374" r:id="rId17"/>
    <p:sldId id="377" r:id="rId18"/>
    <p:sldId id="378" r:id="rId19"/>
    <p:sldId id="376" r:id="rId20"/>
    <p:sldId id="351" r:id="rId21"/>
    <p:sldId id="360" r:id="rId22"/>
    <p:sldId id="361" r:id="rId23"/>
    <p:sldId id="353" r:id="rId24"/>
    <p:sldId id="354" r:id="rId25"/>
    <p:sldId id="358" r:id="rId26"/>
    <p:sldId id="355" r:id="rId27"/>
    <p:sldId id="356" r:id="rId28"/>
    <p:sldId id="357" r:id="rId29"/>
    <p:sldId id="359" r:id="rId30"/>
    <p:sldId id="389" r:id="rId31"/>
    <p:sldId id="380" r:id="rId32"/>
    <p:sldId id="382" r:id="rId33"/>
    <p:sldId id="383" r:id="rId34"/>
    <p:sldId id="384" r:id="rId35"/>
    <p:sldId id="385" r:id="rId36"/>
    <p:sldId id="387" r:id="rId37"/>
    <p:sldId id="388"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261" r:id="rId60"/>
    <p:sldId id="411" r:id="rId61"/>
    <p:sldId id="350" r:id="rId62"/>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0">
          <p15:clr>
            <a:srgbClr val="A4A3A4"/>
          </p15:clr>
        </p15:guide>
        <p15:guide id="3" orient="horz" pos="2352" userDrawn="1">
          <p15:clr>
            <a:srgbClr val="A4A3A4"/>
          </p15:clr>
        </p15:guide>
        <p15:guide id="4" orient="horz" pos="3795">
          <p15:clr>
            <a:srgbClr val="A4A3A4"/>
          </p15:clr>
        </p15:guide>
        <p15:guide id="6" orient="horz" pos="4175">
          <p15:clr>
            <a:srgbClr val="A4A3A4"/>
          </p15:clr>
        </p15:guide>
        <p15:guide id="7" pos="293">
          <p15:clr>
            <a:srgbClr val="A4A3A4"/>
          </p15:clr>
        </p15:guide>
        <p15:guide id="8" pos="7397">
          <p15:clr>
            <a:srgbClr val="A4A3A4"/>
          </p15:clr>
        </p15:guide>
        <p15:guide id="9" pos="1463" userDrawn="1">
          <p15:clr>
            <a:srgbClr val="A4A3A4"/>
          </p15:clr>
        </p15:guide>
        <p15:guide id="10" pos="6191" userDrawn="1">
          <p15:clr>
            <a:srgbClr val="A4A3A4"/>
          </p15:clr>
        </p15:guide>
        <p15:guide id="11" pos="3840">
          <p15:clr>
            <a:srgbClr val="A4A3A4"/>
          </p15:clr>
        </p15:guide>
        <p15:guide id="12" pos="2639" userDrawn="1">
          <p15:clr>
            <a:srgbClr val="A4A3A4"/>
          </p15:clr>
        </p15:guide>
        <p15:guide id="13" pos="5015" userDrawn="1">
          <p15:clr>
            <a:srgbClr val="A4A3A4"/>
          </p15:clr>
        </p15:guide>
        <p15:guide id="14" orient="horz" pos="279">
          <p15:clr>
            <a:srgbClr val="A4A3A4"/>
          </p15:clr>
        </p15:guide>
        <p15:guide id="15" orient="horz" pos="768" userDrawn="1">
          <p15:clr>
            <a:srgbClr val="A4A3A4"/>
          </p15:clr>
        </p15:guide>
        <p15:guide id="16" orient="horz" pos="4152" userDrawn="1">
          <p15:clr>
            <a:srgbClr val="A4A3A4"/>
          </p15:clr>
        </p15:guide>
        <p15:guide id="17" orient="horz" pos="912" userDrawn="1">
          <p15:clr>
            <a:srgbClr val="A4A3A4"/>
          </p15:clr>
        </p15:guide>
        <p15:guide id="18" orient="horz" pos="3931">
          <p15:clr>
            <a:srgbClr val="A4A3A4"/>
          </p15:clr>
        </p15:guide>
        <p15:guide id="19" pos="3791" userDrawn="1">
          <p15:clr>
            <a:srgbClr val="A4A3A4"/>
          </p15:clr>
        </p15:guide>
        <p15:guide id="20" pos="3887" userDrawn="1">
          <p15:clr>
            <a:srgbClr val="A4A3A4"/>
          </p15:clr>
        </p15:guide>
        <p15:guide id="21" orient="horz" pos="2304" userDrawn="1">
          <p15:clr>
            <a:srgbClr val="A4A3A4"/>
          </p15:clr>
        </p15:guide>
        <p15:guide id="22" orient="horz" pos="2400" userDrawn="1">
          <p15:clr>
            <a:srgbClr val="A4A3A4"/>
          </p15:clr>
        </p15:guide>
        <p15:guide id="23" orient="horz" pos="286">
          <p15:clr>
            <a:srgbClr val="A4A3A4"/>
          </p15:clr>
        </p15:guide>
        <p15:guide id="24" orient="horz" pos="285">
          <p15:clr>
            <a:srgbClr val="A4A3A4"/>
          </p15:clr>
        </p15:guide>
        <p15:guide id="25" orient="horz" pos="401">
          <p15:clr>
            <a:srgbClr val="A4A3A4"/>
          </p15:clr>
        </p15:guide>
        <p15:guide id="26" orient="horz" pos="1039">
          <p15:clr>
            <a:srgbClr val="A4A3A4"/>
          </p15:clr>
        </p15:guide>
        <p15:guide id="27" pos="7383">
          <p15:clr>
            <a:srgbClr val="A4A3A4"/>
          </p15:clr>
        </p15:guide>
        <p15:guide id="28" pos="3448">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3F98"/>
    <a:srgbClr val="D20962"/>
    <a:srgbClr val="B18CC1"/>
    <a:srgbClr val="563D82"/>
    <a:srgbClr val="FFFF99"/>
    <a:srgbClr val="C2C0C0"/>
    <a:srgbClr val="414141"/>
    <a:srgbClr val="AA0061"/>
    <a:srgbClr val="E46B95"/>
    <a:srgbClr val="E5B2C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4" autoAdjust="0"/>
    <p:restoredTop sz="94241" autoAdjust="0"/>
  </p:normalViewPr>
  <p:slideViewPr>
    <p:cSldViewPr snapToGrid="0">
      <p:cViewPr>
        <p:scale>
          <a:sx n="73" d="100"/>
          <a:sy n="73" d="100"/>
        </p:scale>
        <p:origin x="-762" y="-72"/>
      </p:cViewPr>
      <p:guideLst>
        <p:guide orient="horz" pos="280"/>
        <p:guide orient="horz" pos="2352"/>
        <p:guide orient="horz" pos="3795"/>
        <p:guide orient="horz" pos="4175"/>
        <p:guide orient="horz" pos="279"/>
        <p:guide orient="horz" pos="768"/>
        <p:guide orient="horz" pos="4152"/>
        <p:guide orient="horz" pos="912"/>
        <p:guide orient="horz" pos="3931"/>
        <p:guide orient="horz" pos="2304"/>
        <p:guide orient="horz" pos="2400"/>
        <p:guide orient="horz" pos="286"/>
        <p:guide orient="horz" pos="285"/>
        <p:guide orient="horz" pos="401"/>
        <p:guide orient="horz" pos="1039"/>
        <p:guide pos="293"/>
        <p:guide pos="7397"/>
        <p:guide pos="1463"/>
        <p:guide pos="6191"/>
        <p:guide pos="3840"/>
        <p:guide pos="2639"/>
        <p:guide pos="5015"/>
        <p:guide pos="3791"/>
        <p:guide pos="3887"/>
        <p:guide pos="7383"/>
        <p:guide pos="3448"/>
      </p:guideLst>
    </p:cSldViewPr>
  </p:slideViewPr>
  <p:notesTextViewPr>
    <p:cViewPr>
      <p:scale>
        <a:sx n="100" d="100"/>
        <a:sy n="100" d="100"/>
      </p:scale>
      <p:origin x="0" y="0"/>
    </p:cViewPr>
  </p:notesTextViewPr>
  <p:sorterViewPr>
    <p:cViewPr>
      <p:scale>
        <a:sx n="66" d="100"/>
        <a:sy n="66" d="100"/>
      </p:scale>
      <p:origin x="0" y="20448"/>
    </p:cViewPr>
  </p:sorterViewPr>
  <p:notesViewPr>
    <p:cSldViewPr snapToGrid="0" snapToObjects="1">
      <p:cViewPr varScale="1">
        <p:scale>
          <a:sx n="125" d="100"/>
          <a:sy n="125" d="100"/>
        </p:scale>
        <p:origin x="-2312"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latin typeface="Open Sans Light"/>
              <a:cs typeface="Open Sans Light"/>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latin typeface="Open Sans Light"/>
                <a:cs typeface="Open Sans Light"/>
              </a:rPr>
              <a:t>10/23/2018</a:t>
            </a:fld>
            <a:endParaRPr lang="en-US" sz="1000" dirty="0">
              <a:latin typeface="Open Sans Light"/>
              <a:cs typeface="Open Sans Light"/>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latin typeface="Open Sans Light"/>
              <a:cs typeface="Open Sans Light"/>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latin typeface="Open Sans Light"/>
                <a:cs typeface="Open Sans Light"/>
              </a:rPr>
              <a:t>‹#›</a:t>
            </a:fld>
            <a:endParaRPr lang="en-US" sz="1000" dirty="0">
              <a:latin typeface="Open Sans Light"/>
              <a:cs typeface="Open Sans Light"/>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a:latin typeface="Open Sans Light"/>
                <a:cs typeface="Open Sans Light"/>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a:latin typeface="Open Sans Light"/>
                <a:cs typeface="Open Sans Light"/>
              </a:defRPr>
            </a:lvl1pPr>
          </a:lstStyle>
          <a:p>
            <a:fld id="{EC2C7003-A6A9-A249-88AD-8CFDA7DED64B}" type="datetimeFigureOut">
              <a:rPr lang="en-US" smtClean="0"/>
              <a:pPr/>
              <a:t>10/23/2018</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a:latin typeface="Open Sans Light"/>
                <a:cs typeface="Open Sans Light"/>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a:latin typeface="Open Sans Light"/>
                <a:cs typeface="Open Sans Light"/>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Open Sans Light"/>
        <a:ea typeface="+mn-ea"/>
        <a:cs typeface="Open Sans Light"/>
      </a:defRPr>
    </a:lvl1pPr>
    <a:lvl2pPr marL="457200" algn="l" defTabSz="457200" rtl="0" eaLnBrk="1" latinLnBrk="0" hangingPunct="1">
      <a:defRPr sz="1200" kern="1200">
        <a:solidFill>
          <a:schemeClr val="tx1"/>
        </a:solidFill>
        <a:latin typeface="Open Sans Light"/>
        <a:ea typeface="+mn-ea"/>
        <a:cs typeface="Open Sans Light"/>
      </a:defRPr>
    </a:lvl2pPr>
    <a:lvl3pPr marL="914400" algn="l" defTabSz="457200" rtl="0" eaLnBrk="1" latinLnBrk="0" hangingPunct="1">
      <a:defRPr sz="1200" kern="1200">
        <a:solidFill>
          <a:schemeClr val="tx1"/>
        </a:solidFill>
        <a:latin typeface="Open Sans Light"/>
        <a:ea typeface="+mn-ea"/>
        <a:cs typeface="Open Sans Light"/>
      </a:defRPr>
    </a:lvl3pPr>
    <a:lvl4pPr marL="1371600" algn="l" defTabSz="457200" rtl="0" eaLnBrk="1" latinLnBrk="0" hangingPunct="1">
      <a:defRPr sz="1200" kern="1200">
        <a:solidFill>
          <a:schemeClr val="tx1"/>
        </a:solidFill>
        <a:latin typeface="Open Sans Light"/>
        <a:ea typeface="+mn-ea"/>
        <a:cs typeface="Open Sans Light"/>
      </a:defRPr>
    </a:lvl4pPr>
    <a:lvl5pPr marL="1828800" algn="l" defTabSz="457200" rtl="0" eaLnBrk="1" latinLnBrk="0" hangingPunct="1">
      <a:defRPr sz="1200" kern="1200">
        <a:solidFill>
          <a:schemeClr val="tx1"/>
        </a:solidFill>
        <a:latin typeface="Open Sans Light"/>
        <a:ea typeface="+mn-ea"/>
        <a:cs typeface="Open Sans Light"/>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a:t>
            </a:fld>
            <a:endParaRPr lang="en-US" dirty="0"/>
          </a:p>
        </p:txBody>
      </p:sp>
    </p:spTree>
    <p:extLst>
      <p:ext uri="{BB962C8B-B14F-4D97-AF65-F5344CB8AC3E}">
        <p14:creationId xmlns:p14="http://schemas.microsoft.com/office/powerpoint/2010/main" val="166485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11</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12</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13</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14</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15</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16</a:t>
            </a:fld>
            <a:endParaRPr lang="en-US" dirty="0"/>
          </a:p>
        </p:txBody>
      </p:sp>
    </p:spTree>
    <p:extLst>
      <p:ext uri="{BB962C8B-B14F-4D97-AF65-F5344CB8AC3E}">
        <p14:creationId xmlns:p14="http://schemas.microsoft.com/office/powerpoint/2010/main" val="187281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18</a:t>
            </a:fld>
            <a:endParaRPr lang="en-US" dirty="0"/>
          </a:p>
        </p:txBody>
      </p:sp>
    </p:spTree>
    <p:extLst>
      <p:ext uri="{BB962C8B-B14F-4D97-AF65-F5344CB8AC3E}">
        <p14:creationId xmlns:p14="http://schemas.microsoft.com/office/powerpoint/2010/main" val="160287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19</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20</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21</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3</a:t>
            </a:fld>
            <a:endParaRPr lang="en-US" dirty="0"/>
          </a:p>
        </p:txBody>
      </p:sp>
    </p:spTree>
    <p:extLst>
      <p:ext uri="{BB962C8B-B14F-4D97-AF65-F5344CB8AC3E}">
        <p14:creationId xmlns:p14="http://schemas.microsoft.com/office/powerpoint/2010/main" val="1872811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22</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23</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24</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25</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26</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27</a:t>
            </a:fld>
            <a:endParaRPr lang="en-US" dirty="0"/>
          </a:p>
        </p:txBody>
      </p:sp>
    </p:spTree>
    <p:extLst>
      <p:ext uri="{BB962C8B-B14F-4D97-AF65-F5344CB8AC3E}">
        <p14:creationId xmlns:p14="http://schemas.microsoft.com/office/powerpoint/2010/main" val="1872811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53</a:t>
            </a:fld>
            <a:endParaRPr lang="en-US" dirty="0"/>
          </a:p>
        </p:txBody>
      </p:sp>
    </p:spTree>
    <p:extLst>
      <p:ext uri="{BB962C8B-B14F-4D97-AF65-F5344CB8AC3E}">
        <p14:creationId xmlns:p14="http://schemas.microsoft.com/office/powerpoint/2010/main" val="1872811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54</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55</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56</a:t>
            </a:fld>
            <a:endParaRPr lang="en-US" dirty="0"/>
          </a:p>
        </p:txBody>
      </p:sp>
    </p:spTree>
    <p:extLst>
      <p:ext uri="{BB962C8B-B14F-4D97-AF65-F5344CB8AC3E}">
        <p14:creationId xmlns:p14="http://schemas.microsoft.com/office/powerpoint/2010/main" val="160287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Medicare beneficiaries</a:t>
            </a:r>
            <a:r>
              <a:rPr lang="en-US" baseline="0" dirty="0" smtClean="0"/>
              <a:t> need to be enrolled into Medicare Part A and/or Part B to be eligible to join and MAPD or PDP plan.  Timeframes to enroll into Medicare itself can vary from election periods.  While some enrollment periods are referenced the same for both situations, it is important to understand the difference in timeframe and eligibility for a health plan.</a:t>
            </a:r>
          </a:p>
          <a:p>
            <a:endParaRPr lang="en-US" baseline="0" dirty="0" smtClean="0"/>
          </a:p>
          <a:p>
            <a:r>
              <a:rPr lang="en-US" baseline="0" dirty="0" smtClean="0"/>
              <a:t>Medicare enrollment period information on the following slides has been taken directly from My Medicare Matters.org </a:t>
            </a:r>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4</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5</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6</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7</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8</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9</a:t>
            </a:fld>
            <a:endParaRPr lang="en-US" dirty="0"/>
          </a:p>
        </p:txBody>
      </p:sp>
    </p:spTree>
    <p:extLst>
      <p:ext uri="{BB962C8B-B14F-4D97-AF65-F5344CB8AC3E}">
        <p14:creationId xmlns:p14="http://schemas.microsoft.com/office/powerpoint/2010/main" val="105645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D15A5-6128-B84F-818D-8AA5BDD9AF9D}" type="slidenum">
              <a:rPr lang="en-US" smtClean="0"/>
              <a:pPr/>
              <a:t>10</a:t>
            </a:fld>
            <a:endParaRPr lang="en-US" dirty="0"/>
          </a:p>
        </p:txBody>
      </p:sp>
    </p:spTree>
    <p:extLst>
      <p:ext uri="{BB962C8B-B14F-4D97-AF65-F5344CB8AC3E}">
        <p14:creationId xmlns:p14="http://schemas.microsoft.com/office/powerpoint/2010/main" val="187281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 Preferred">
    <p:spTree>
      <p:nvGrpSpPr>
        <p:cNvPr id="1" name=""/>
        <p:cNvGrpSpPr/>
        <p:nvPr/>
      </p:nvGrpSpPr>
      <p:grpSpPr>
        <a:xfrm>
          <a:off x="0" y="0"/>
          <a:ext cx="0" cy="0"/>
          <a:chOff x="0" y="0"/>
          <a:chExt cx="0" cy="0"/>
        </a:xfrm>
      </p:grpSpPr>
      <p:sp>
        <p:nvSpPr>
          <p:cNvPr id="8" name="Rectangle 7"/>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Picture Placeholder 5"/>
          <p:cNvSpPr>
            <a:spLocks noGrp="1"/>
          </p:cNvSpPr>
          <p:nvPr>
            <p:ph type="pic" sz="quarter" idx="10" hasCustomPrompt="1"/>
          </p:nvPr>
        </p:nvSpPr>
        <p:spPr>
          <a:xfrm>
            <a:off x="0" y="0"/>
            <a:ext cx="12188825" cy="4350553"/>
          </a:xfrm>
          <a:solidFill>
            <a:schemeClr val="bg2"/>
          </a:solidFill>
        </p:spPr>
        <p:txBody>
          <a:bodyPr anchor="ctr"/>
          <a:lstStyle>
            <a:lvl1pPr algn="ctr">
              <a:lnSpc>
                <a:spcPct val="80000"/>
              </a:lnSpc>
              <a:defRPr sz="6600" b="0" baseline="0">
                <a:solidFill>
                  <a:schemeClr val="bg2">
                    <a:lumMod val="20000"/>
                    <a:lumOff val="80000"/>
                  </a:schemeClr>
                </a:solidFill>
                <a:latin typeface="Open Sans Bold"/>
                <a:cs typeface="Open Sans Bold"/>
              </a:defRPr>
            </a:lvl1pPr>
          </a:lstStyle>
          <a:p>
            <a:r>
              <a:rPr lang="en-US" dirty="0" smtClean="0"/>
              <a:t>IMAGE </a:t>
            </a:r>
            <a:br>
              <a:rPr lang="en-US" dirty="0" smtClean="0"/>
            </a:br>
            <a:r>
              <a:rPr lang="en-US" dirty="0" smtClean="0"/>
              <a:t>with Aetna logo</a:t>
            </a:r>
            <a:endParaRPr lang="en-US" dirty="0"/>
          </a:p>
        </p:txBody>
      </p:sp>
      <p:sp>
        <p:nvSpPr>
          <p:cNvPr id="10" name="Title 1"/>
          <p:cNvSpPr>
            <a:spLocks noGrp="1"/>
          </p:cNvSpPr>
          <p:nvPr>
            <p:ph type="ctrTitle" hasCustomPrompt="1"/>
          </p:nvPr>
        </p:nvSpPr>
        <p:spPr bwMode="white">
          <a:xfrm>
            <a:off x="2701844" y="4592790"/>
            <a:ext cx="6794350" cy="1215588"/>
          </a:xfrm>
        </p:spPr>
        <p:txBody>
          <a:bodyPr anchor="b"/>
          <a:lstStyle>
            <a:lvl1pPr algn="ctr">
              <a:lnSpc>
                <a:spcPct val="80000"/>
              </a:lnSpc>
              <a:defRPr sz="48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r>
              <a:rPr lang="en-US" dirty="0" smtClean="0"/>
              <a:t/>
            </a:r>
            <a:br>
              <a:rPr lang="en-US" dirty="0" smtClean="0"/>
            </a:br>
            <a:r>
              <a:rPr lang="en-US" dirty="0" smtClean="0"/>
              <a:t>title</a:t>
            </a:r>
            <a:endParaRPr lang="en-US" dirty="0"/>
          </a:p>
        </p:txBody>
      </p:sp>
      <p:sp>
        <p:nvSpPr>
          <p:cNvPr id="15" name="Text Placeholder 7"/>
          <p:cNvSpPr>
            <a:spLocks noGrp="1"/>
          </p:cNvSpPr>
          <p:nvPr>
            <p:ph type="body" sz="quarter" idx="11" hasCustomPrompt="1"/>
          </p:nvPr>
        </p:nvSpPr>
        <p:spPr>
          <a:xfrm>
            <a:off x="472408" y="6173393"/>
            <a:ext cx="2362200" cy="431800"/>
          </a:xfrm>
        </p:spPr>
        <p:txBody>
          <a:bodyPr anchor="b"/>
          <a:lstStyle>
            <a:lvl1pPr>
              <a:defRPr sz="1200" baseline="0">
                <a:solidFill>
                  <a:srgbClr val="FFFFFF"/>
                </a:solidFill>
                <a:latin typeface="+mn-lt"/>
                <a:ea typeface="Open Sans" panose="020B0606030504020204" pitchFamily="34" charset="0"/>
                <a:cs typeface="Open Sans" panose="020B0606030504020204" pitchFamily="34" charset="0"/>
              </a:defRPr>
            </a:lvl1pPr>
          </a:lstStyle>
          <a:p>
            <a:pPr lvl="0"/>
            <a:r>
              <a:rPr lang="en-US" dirty="0" smtClean="0"/>
              <a:t>Presenter Name</a:t>
            </a:r>
            <a:endParaRPr lang="tr-TR" dirty="0"/>
          </a:p>
        </p:txBody>
      </p:sp>
      <p:sp>
        <p:nvSpPr>
          <p:cNvPr id="16" name="Text Placeholder 7"/>
          <p:cNvSpPr>
            <a:spLocks noGrp="1"/>
          </p:cNvSpPr>
          <p:nvPr>
            <p:ph type="body" sz="quarter" idx="12" hasCustomPrompt="1"/>
          </p:nvPr>
        </p:nvSpPr>
        <p:spPr>
          <a:xfrm>
            <a:off x="9389894" y="6173393"/>
            <a:ext cx="2362200" cy="431800"/>
          </a:xfrm>
        </p:spPr>
        <p:txBody>
          <a:bodyPr anchor="b"/>
          <a:lstStyle>
            <a:lvl1pPr algn="r">
              <a:defRPr sz="1200" baseline="0">
                <a:solidFill>
                  <a:srgbClr val="FFFFFF"/>
                </a:solidFill>
                <a:latin typeface="+mn-lt"/>
                <a:ea typeface="Open Sans" panose="020B0606030504020204" pitchFamily="34" charset="0"/>
                <a:cs typeface="Open Sans" panose="020B0606030504020204" pitchFamily="34" charset="0"/>
              </a:defRPr>
            </a:lvl1pPr>
          </a:lstStyle>
          <a:p>
            <a:pPr lvl="0"/>
            <a:r>
              <a:rPr lang="en-US" dirty="0"/>
              <a:t>Date</a:t>
            </a:r>
          </a:p>
        </p:txBody>
      </p:sp>
      <p:sp>
        <p:nvSpPr>
          <p:cNvPr id="9" name="Subtitle 2"/>
          <p:cNvSpPr>
            <a:spLocks noGrp="1"/>
          </p:cNvSpPr>
          <p:nvPr>
            <p:ph type="subTitle" idx="1" hasCustomPrompt="1"/>
          </p:nvPr>
        </p:nvSpPr>
        <p:spPr bwMode="white">
          <a:xfrm>
            <a:off x="3502123" y="5821809"/>
            <a:ext cx="5193792" cy="335328"/>
          </a:xfrm>
        </p:spPr>
        <p:txBody>
          <a:bodyPr anchor="t">
            <a:normAutofit/>
          </a:bodyPr>
          <a:lstStyle>
            <a:lvl1pPr marL="0" indent="0" algn="ctr">
              <a:buNone/>
              <a:defRPr sz="1400" b="0" cap="none" spc="0" baseline="0">
                <a:solidFill>
                  <a:schemeClr val="bg1"/>
                </a:solidFill>
                <a:latin typeface="+mn-lt"/>
                <a:ea typeface="Open Sans" panose="020B0606030504020204" pitchFamily="34" charset="0"/>
                <a:cs typeface="Open Sans" panose="020B0606030504020204" pitchFamily="34"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a:t>
            </a:r>
            <a:r>
              <a:rPr lang="en-US" dirty="0" smtClean="0"/>
              <a:t>subtitle</a:t>
            </a:r>
            <a:endParaRPr lang="en-US" dirty="0"/>
          </a:p>
        </p:txBody>
      </p:sp>
    </p:spTree>
    <p:extLst>
      <p:ext uri="{BB962C8B-B14F-4D97-AF65-F5344CB8AC3E}">
        <p14:creationId xmlns:p14="http://schemas.microsoft.com/office/powerpoint/2010/main" val="246150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chemeClr val="accent2"/>
                </a:solidFill>
              </a:defRPr>
            </a:lvl1pPr>
          </a:lstStyle>
          <a:p>
            <a:r>
              <a:rPr lang="en-US" dirty="0"/>
              <a:t>Title</a:t>
            </a:r>
          </a:p>
        </p:txBody>
      </p:sp>
      <p:sp>
        <p:nvSpPr>
          <p:cNvPr id="4" name="Content Placeholder 3"/>
          <p:cNvSpPr>
            <a:spLocks noGrp="1"/>
          </p:cNvSpPr>
          <p:nvPr>
            <p:ph sz="quarter" idx="10" hasCustomPrompt="1"/>
          </p:nvPr>
        </p:nvSpPr>
        <p:spPr>
          <a:xfrm>
            <a:off x="460121" y="1600200"/>
            <a:ext cx="9442450" cy="4636008"/>
          </a:xfrm>
        </p:spPr>
        <p:txBody>
          <a:bodyPr/>
          <a:lstStyle>
            <a:lvl1pPr>
              <a:spcBef>
                <a:spcPts val="1800"/>
              </a:spcBef>
              <a:defRPr sz="1800" b="1" i="0">
                <a:solidFill>
                  <a:schemeClr val="tx2"/>
                </a:solidFill>
                <a:latin typeface="Open Sans Bold" panose="020B0806030504020204" pitchFamily="34" charset="0"/>
                <a:ea typeface="Open Sans Bold" panose="020B0806030504020204" pitchFamily="34" charset="0"/>
                <a:cs typeface="Open Sans Bold" panose="020B0806030504020204" pitchFamily="34" charset="0"/>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smtClean="0"/>
              <a:t>First-level </a:t>
            </a:r>
            <a:endParaRPr lang="en-US" dirty="0"/>
          </a:p>
          <a:p>
            <a:pPr lvl="2"/>
            <a:r>
              <a:rPr lang="en-US" dirty="0" smtClean="0"/>
              <a:t>Second-level</a:t>
            </a:r>
            <a:endParaRPr lang="en-US" dirty="0"/>
          </a:p>
          <a:p>
            <a:pPr lvl="3"/>
            <a:r>
              <a:rPr lang="en-US" dirty="0" smtClean="0"/>
              <a:t>Third-level</a:t>
            </a:r>
            <a:endParaRPr lang="en-US" dirty="0"/>
          </a:p>
        </p:txBody>
      </p:sp>
      <p:cxnSp>
        <p:nvCxnSpPr>
          <p:cNvPr id="5" name="Straight Connector 4"/>
          <p:cNvCxnSpPr/>
          <p:nvPr userDrawn="1"/>
        </p:nvCxnSpPr>
        <p:spPr>
          <a:xfrm>
            <a:off x="451206" y="1222520"/>
            <a:ext cx="112915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68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guide id="3" orient="horz" pos="392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 Title | Text | ImageRT | no logo">
    <p:spTree>
      <p:nvGrpSpPr>
        <p:cNvPr id="1" name=""/>
        <p:cNvGrpSpPr/>
        <p:nvPr/>
      </p:nvGrpSpPr>
      <p:grpSpPr>
        <a:xfrm>
          <a:off x="0" y="0"/>
          <a:ext cx="0" cy="0"/>
          <a:chOff x="0" y="0"/>
          <a:chExt cx="0" cy="0"/>
        </a:xfrm>
      </p:grpSpPr>
      <p:sp>
        <p:nvSpPr>
          <p:cNvPr id="7" name="Rectangle 6"/>
          <p:cNvSpPr/>
          <p:nvPr userDrawn="1"/>
        </p:nvSpPr>
        <p:spPr>
          <a:xfrm>
            <a:off x="5382883" y="6262777"/>
            <a:ext cx="1328468"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Open Sans Bold"/>
              <a:cs typeface="Open Sans Bold"/>
            </a:endParaRPr>
          </a:p>
        </p:txBody>
      </p:sp>
      <p:sp>
        <p:nvSpPr>
          <p:cNvPr id="12" name="Picture Placeholder 11"/>
          <p:cNvSpPr>
            <a:spLocks noGrp="1"/>
          </p:cNvSpPr>
          <p:nvPr>
            <p:ph type="pic" sz="quarter" idx="12" hasCustomPrompt="1"/>
          </p:nvPr>
        </p:nvSpPr>
        <p:spPr>
          <a:xfrm>
            <a:off x="6589713" y="0"/>
            <a:ext cx="5599112" cy="6858000"/>
          </a:xfrm>
          <a:solidFill>
            <a:schemeClr val="bg2"/>
          </a:solidFill>
        </p:spPr>
        <p:txBody>
          <a:bodyPr anchor="ctr"/>
          <a:lstStyle>
            <a:lvl1pPr marL="0" indent="0" algn="ctr" defTabSz="914400" rtl="0" eaLnBrk="1" latinLnBrk="0" hangingPunct="1">
              <a:spcBef>
                <a:spcPts val="1200"/>
              </a:spcBef>
              <a:spcAft>
                <a:spcPts val="0"/>
              </a:spcAft>
              <a:buClrTx/>
              <a:buFontTx/>
              <a:buNone/>
              <a:tabLst>
                <a:tab pos="1201738" algn="l"/>
              </a:tabLst>
              <a:defRPr lang="en-US" sz="3200" b="0" i="0" kern="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smtClean="0"/>
              <a:t>IMAGE</a:t>
            </a:r>
            <a:endParaRPr lang="en-US" dirty="0"/>
          </a:p>
        </p:txBody>
      </p:sp>
      <p:sp>
        <p:nvSpPr>
          <p:cNvPr id="2" name="Title 1"/>
          <p:cNvSpPr>
            <a:spLocks noGrp="1"/>
          </p:cNvSpPr>
          <p:nvPr>
            <p:ph type="title" hasCustomPrompt="1"/>
          </p:nvPr>
        </p:nvSpPr>
        <p:spPr>
          <a:xfrm>
            <a:off x="447676" y="388062"/>
            <a:ext cx="5486400" cy="731520"/>
          </a:xfrm>
        </p:spPr>
        <p:txBody>
          <a:bodyPr anchor="ctr"/>
          <a:lstStyle>
            <a:lvl1pPr>
              <a:defRPr>
                <a:solidFill>
                  <a:schemeClr val="accent2"/>
                </a:solidFill>
              </a:defRPr>
            </a:lvl1pPr>
          </a:lstStyle>
          <a:p>
            <a:r>
              <a:rPr lang="en-US" dirty="0"/>
              <a:t>Title</a:t>
            </a:r>
          </a:p>
        </p:txBody>
      </p:sp>
      <p:sp>
        <p:nvSpPr>
          <p:cNvPr id="4" name="Content Placeholder 3"/>
          <p:cNvSpPr>
            <a:spLocks noGrp="1"/>
          </p:cNvSpPr>
          <p:nvPr>
            <p:ph sz="quarter" idx="10" hasCustomPrompt="1"/>
          </p:nvPr>
        </p:nvSpPr>
        <p:spPr>
          <a:xfrm>
            <a:off x="457200" y="1600200"/>
            <a:ext cx="5486400" cy="4636008"/>
          </a:xfrm>
        </p:spPr>
        <p:txBody>
          <a:bodyPr/>
          <a:lstStyle>
            <a:lvl1pPr>
              <a:defRPr sz="1800"/>
            </a:lvl1pPr>
            <a:lvl2pPr>
              <a:defRPr sz="1800"/>
            </a:lvl2pPr>
            <a:lvl3pPr>
              <a:defRPr sz="1800"/>
            </a:lvl3pPr>
            <a:lvl4pPr>
              <a:defRPr sz="1800"/>
            </a:lvl4pPr>
            <a:lvl5pPr>
              <a:defRPr sz="1800"/>
            </a:lvl5pPr>
          </a:lstStyle>
          <a:p>
            <a:pPr lvl="0"/>
            <a:r>
              <a:rPr lang="en-US" dirty="0" smtClean="0"/>
              <a:t>First-level</a:t>
            </a:r>
            <a:endParaRPr lang="en-US" dirty="0"/>
          </a:p>
          <a:p>
            <a:pPr lvl="1"/>
            <a:r>
              <a:rPr lang="en-US" dirty="0" smtClean="0"/>
              <a:t>Second-level</a:t>
            </a:r>
            <a:endParaRPr lang="en-US" dirty="0"/>
          </a:p>
          <a:p>
            <a:pPr lvl="2"/>
            <a:r>
              <a:rPr lang="en-US" dirty="0" smtClean="0"/>
              <a:t>Third-level</a:t>
            </a:r>
            <a:endParaRPr lang="en-US" dirty="0"/>
          </a:p>
        </p:txBody>
      </p:sp>
      <p:cxnSp>
        <p:nvCxnSpPr>
          <p:cNvPr id="8" name="Straight Connector 7"/>
          <p:cNvCxnSpPr/>
          <p:nvPr userDrawn="1"/>
        </p:nvCxnSpPr>
        <p:spPr>
          <a:xfrm>
            <a:off x="451206" y="1222520"/>
            <a:ext cx="54864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8"/>
          <p:cNvSpPr txBox="1">
            <a:spLocks/>
          </p:cNvSpPr>
          <p:nvPr userDrawn="1"/>
        </p:nvSpPr>
        <p:spPr>
          <a:xfrm>
            <a:off x="11101516"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dirty="0">
                <a:solidFill>
                  <a:schemeClr val="bg1"/>
                </a:solidFill>
                <a:latin typeface="+mn-lt"/>
                <a:cs typeface="Open Sans Light"/>
              </a:rPr>
              <a:t> </a:t>
            </a:r>
            <a:fld id="{38743595-4496-5147-A886-7D133864DF76}" type="slidenum">
              <a:rPr lang="en-US" sz="1000" smtClean="0">
                <a:solidFill>
                  <a:schemeClr val="bg1"/>
                </a:solidFill>
                <a:latin typeface="+mn-lt"/>
                <a:ea typeface="Open Sans" panose="020B0606030504020204" pitchFamily="34" charset="0"/>
                <a:cs typeface="Open Sans" panose="020B0606030504020204" pitchFamily="34" charset="0"/>
              </a:rPr>
              <a:pPr algn="r"/>
              <a:t>‹#›</a:t>
            </a:fld>
            <a:endParaRPr lang="en-US" sz="1000" dirty="0">
              <a:solidFill>
                <a:schemeClr val="bg1"/>
              </a:solidFill>
              <a:latin typeface="+mn-lt"/>
              <a:ea typeface="Open Sans" panose="020B0606030504020204" pitchFamily="34" charset="0"/>
              <a:cs typeface="Open Sans" panose="020B0606030504020204" pitchFamily="34" charset="0"/>
            </a:endParaRPr>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1"/>
            <a:ext cx="9454896" cy="731520"/>
          </a:xfrm>
        </p:spPr>
        <p:txBody>
          <a:bodyPr anchor="ctr"/>
          <a:lstStyle>
            <a:lvl1pPr>
              <a:defRPr>
                <a:solidFill>
                  <a:schemeClr val="accent2"/>
                </a:solidFill>
              </a:defRPr>
            </a:lvl1pPr>
          </a:lstStyle>
          <a:p>
            <a:r>
              <a:rPr lang="en-US" dirty="0"/>
              <a:t>Title</a:t>
            </a:r>
          </a:p>
        </p:txBody>
      </p:sp>
      <p:sp>
        <p:nvSpPr>
          <p:cNvPr id="4" name="Content Placeholder 3"/>
          <p:cNvSpPr>
            <a:spLocks noGrp="1"/>
          </p:cNvSpPr>
          <p:nvPr>
            <p:ph sz="quarter" idx="10" hasCustomPrompt="1"/>
          </p:nvPr>
        </p:nvSpPr>
        <p:spPr>
          <a:xfrm>
            <a:off x="457199" y="1600200"/>
            <a:ext cx="3886200" cy="4636008"/>
          </a:xfrm>
        </p:spPr>
        <p:txBody>
          <a:bodyPr/>
          <a:lstStyle>
            <a:lvl1pPr>
              <a:defRPr sz="1800"/>
            </a:lvl1pPr>
            <a:lvl2pPr>
              <a:defRPr sz="1800"/>
            </a:lvl2pPr>
            <a:lvl3pPr>
              <a:defRPr sz="1800"/>
            </a:lvl3pPr>
            <a:lvl4pPr>
              <a:defRPr sz="1800"/>
            </a:lvl4pPr>
            <a:lvl5pPr>
              <a:defRPr sz="1800"/>
            </a:lvl5pPr>
          </a:lstStyle>
          <a:p>
            <a:pPr lvl="0"/>
            <a:r>
              <a:rPr lang="en-US" dirty="0" smtClean="0"/>
              <a:t>First-level</a:t>
            </a:r>
            <a:endParaRPr lang="en-US" dirty="0"/>
          </a:p>
          <a:p>
            <a:pPr lvl="1"/>
            <a:r>
              <a:rPr lang="en-US" dirty="0" smtClean="0"/>
              <a:t>Second-level</a:t>
            </a:r>
            <a:endParaRPr lang="en-US" dirty="0"/>
          </a:p>
          <a:p>
            <a:pPr lvl="2"/>
            <a:r>
              <a:rPr lang="en-US" dirty="0" smtClean="0"/>
              <a:t>Third-level</a:t>
            </a:r>
            <a:endParaRPr lang="en-US" dirty="0"/>
          </a:p>
        </p:txBody>
      </p:sp>
      <p:cxnSp>
        <p:nvCxnSpPr>
          <p:cNvPr id="5" name="Straight Connector 4"/>
          <p:cNvCxnSpPr/>
          <p:nvPr userDrawn="1"/>
        </p:nvCxnSpPr>
        <p:spPr>
          <a:xfrm>
            <a:off x="451206" y="1222520"/>
            <a:ext cx="112915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84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guide id="3" orient="horz" pos="39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2"/>
            <a:ext cx="9454896" cy="731520"/>
          </a:xfrm>
        </p:spPr>
        <p:txBody>
          <a:bodyPr anchor="ctr"/>
          <a:lstStyle>
            <a:lvl1pPr>
              <a:defRPr>
                <a:solidFill>
                  <a:schemeClr val="accent2"/>
                </a:solidFill>
              </a:defRPr>
            </a:lvl1pPr>
          </a:lstStyle>
          <a:p>
            <a:r>
              <a:rPr lang="en-US" dirty="0"/>
              <a:t>Title</a:t>
            </a:r>
          </a:p>
        </p:txBody>
      </p:sp>
      <p:sp>
        <p:nvSpPr>
          <p:cNvPr id="4" name="Content Placeholder 3"/>
          <p:cNvSpPr>
            <a:spLocks noGrp="1"/>
          </p:cNvSpPr>
          <p:nvPr>
            <p:ph sz="quarter" idx="10" hasCustomPrompt="1"/>
          </p:nvPr>
        </p:nvSpPr>
        <p:spPr>
          <a:xfrm>
            <a:off x="457199" y="1600200"/>
            <a:ext cx="3886200" cy="4636008"/>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smtClean="0"/>
              <a:t>First-level</a:t>
            </a:r>
            <a:endParaRPr lang="en-US" dirty="0"/>
          </a:p>
          <a:p>
            <a:pPr lvl="2"/>
            <a:r>
              <a:rPr lang="en-US" dirty="0" smtClean="0"/>
              <a:t>Second-level</a:t>
            </a:r>
            <a:endParaRPr lang="en-US" dirty="0"/>
          </a:p>
          <a:p>
            <a:pPr lvl="3"/>
            <a:r>
              <a:rPr lang="en-US" dirty="0" smtClean="0"/>
              <a:t>Third-level</a:t>
            </a:r>
            <a:endParaRPr lang="en-US" dirty="0"/>
          </a:p>
        </p:txBody>
      </p:sp>
      <p:cxnSp>
        <p:nvCxnSpPr>
          <p:cNvPr id="5" name="Straight Connector 4"/>
          <p:cNvCxnSpPr/>
          <p:nvPr userDrawn="1"/>
        </p:nvCxnSpPr>
        <p:spPr>
          <a:xfrm>
            <a:off x="451206" y="1222520"/>
            <a:ext cx="112915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572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guide id="3" orient="horz" pos="39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2"/>
            <a:ext cx="9454896" cy="731520"/>
          </a:xfrm>
        </p:spPr>
        <p:txBody>
          <a:bodyPr anchor="ctr"/>
          <a:lstStyle>
            <a:lvl1pPr>
              <a:defRPr>
                <a:solidFill>
                  <a:schemeClr val="accent2"/>
                </a:solidFill>
              </a:defRPr>
            </a:lvl1pPr>
          </a:lstStyle>
          <a:p>
            <a:r>
              <a:rPr lang="en-US" dirty="0"/>
              <a:t>Title</a:t>
            </a:r>
          </a:p>
        </p:txBody>
      </p:sp>
      <p:cxnSp>
        <p:nvCxnSpPr>
          <p:cNvPr id="4" name="Straight Connector 3"/>
          <p:cNvCxnSpPr/>
          <p:nvPr userDrawn="1"/>
        </p:nvCxnSpPr>
        <p:spPr>
          <a:xfrm>
            <a:off x="451206" y="1222520"/>
            <a:ext cx="112915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958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 Impact ">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6325939"/>
            <a:ext cx="12188825" cy="532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atin typeface="Open Sans Bold"/>
              <a:cs typeface="Open Sans Bold"/>
            </a:endParaRPr>
          </a:p>
        </p:txBody>
      </p:sp>
      <p:sp>
        <p:nvSpPr>
          <p:cNvPr id="2" name="Title 1"/>
          <p:cNvSpPr>
            <a:spLocks noGrp="1"/>
          </p:cNvSpPr>
          <p:nvPr>
            <p:ph type="title" hasCustomPrompt="1"/>
          </p:nvPr>
        </p:nvSpPr>
        <p:spPr>
          <a:xfrm>
            <a:off x="447675" y="388062"/>
            <a:ext cx="11274552" cy="731520"/>
          </a:xfrm>
        </p:spPr>
        <p:txBody>
          <a:bodyPr anchor="ctr"/>
          <a:lstStyle>
            <a:lvl1pPr>
              <a:defRPr>
                <a:solidFill>
                  <a:schemeClr val="bg1"/>
                </a:solidFill>
              </a:defRPr>
            </a:lvl1pPr>
          </a:lstStyle>
          <a:p>
            <a:r>
              <a:rPr lang="en-US" dirty="0"/>
              <a:t>Title</a:t>
            </a:r>
          </a:p>
        </p:txBody>
      </p:sp>
      <p:cxnSp>
        <p:nvCxnSpPr>
          <p:cNvPr id="6" name="Straight Connector 5"/>
          <p:cNvCxnSpPr/>
          <p:nvPr userDrawn="1"/>
        </p:nvCxnSpPr>
        <p:spPr>
          <a:xfrm>
            <a:off x="451206" y="1222520"/>
            <a:ext cx="112915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Content Placeholder 8"/>
          <p:cNvSpPr txBox="1">
            <a:spLocks/>
          </p:cNvSpPr>
          <p:nvPr userDrawn="1"/>
        </p:nvSpPr>
        <p:spPr>
          <a:xfrm>
            <a:off x="11101516"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solidFill>
                  <a:schemeClr val="bg1"/>
                </a:solidFill>
                <a:latin typeface="+mn-lt"/>
                <a:ea typeface="Open Sans" panose="020B0606030504020204" pitchFamily="34" charset="0"/>
                <a:cs typeface="Open Sans" panose="020B0606030504020204" pitchFamily="34" charset="0"/>
              </a:rPr>
              <a:t> </a:t>
            </a:r>
            <a:fld id="{38743595-4496-5147-A886-7D133864DF76}" type="slidenum">
              <a:rPr lang="en-US" sz="1000" smtClean="0">
                <a:solidFill>
                  <a:schemeClr val="bg1"/>
                </a:solidFill>
                <a:latin typeface="+mn-lt"/>
                <a:ea typeface="Open Sans" panose="020B0606030504020204" pitchFamily="34" charset="0"/>
                <a:cs typeface="Open Sans" panose="020B0606030504020204" pitchFamily="34" charset="0"/>
              </a:rPr>
              <a:pPr algn="r"/>
              <a:t>‹#›</a:t>
            </a:fld>
            <a:endParaRPr lang="en-US" sz="1000" dirty="0">
              <a:solidFill>
                <a:schemeClr val="bg1"/>
              </a:solidFill>
              <a:latin typeface="+mn-lt"/>
              <a:ea typeface="Open Sans" panose="020B0606030504020204" pitchFamily="34" charset="0"/>
              <a:cs typeface="Open Sans" panose="020B0606030504020204" pitchFamily="34" charset="0"/>
            </a:endParaRPr>
          </a:p>
        </p:txBody>
      </p:sp>
      <p:sp>
        <p:nvSpPr>
          <p:cNvPr id="12"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dirty="0" smtClean="0">
                <a:solidFill>
                  <a:schemeClr val="bg1"/>
                </a:solidFill>
                <a:latin typeface="+mn-lt"/>
              </a:rPr>
              <a:t>©201</a:t>
            </a:r>
            <a:r>
              <a:rPr lang="en-US" dirty="0" smtClean="0">
                <a:solidFill>
                  <a:schemeClr val="bg1"/>
                </a:solidFill>
                <a:latin typeface="+mn-lt"/>
              </a:rPr>
              <a:t>8</a:t>
            </a:r>
            <a:r>
              <a:rPr lang="tr-TR" dirty="0" smtClean="0">
                <a:solidFill>
                  <a:schemeClr val="bg1"/>
                </a:solidFill>
                <a:latin typeface="+mn-lt"/>
              </a:rPr>
              <a:t> Aetna Inc.</a:t>
            </a:r>
            <a:endParaRPr lang="tr-TR" dirty="0">
              <a:solidFill>
                <a:schemeClr val="bg1"/>
              </a:solidFill>
              <a:latin typeface="+mn-lt"/>
            </a:endParaRPr>
          </a:p>
        </p:txBody>
      </p:sp>
      <p:grpSp>
        <p:nvGrpSpPr>
          <p:cNvPr id="8" name="Group 7"/>
          <p:cNvGrpSpPr/>
          <p:nvPr userDrawn="1"/>
        </p:nvGrpSpPr>
        <p:grpSpPr>
          <a:xfrm>
            <a:off x="5841888" y="6443197"/>
            <a:ext cx="528691" cy="134678"/>
            <a:chOff x="5841888" y="6443197"/>
            <a:chExt cx="528691" cy="134678"/>
          </a:xfrm>
          <a:solidFill>
            <a:schemeClr val="bg1"/>
          </a:solidFill>
        </p:grpSpPr>
        <p:sp>
          <p:nvSpPr>
            <p:cNvPr id="9" name="Freeform 5"/>
            <p:cNvSpPr>
              <a:spLocks noEditPoints="1"/>
            </p:cNvSpPr>
            <p:nvPr userDrawn="1"/>
          </p:nvSpPr>
          <p:spPr bwMode="auto">
            <a:xfrm>
              <a:off x="5841888" y="6443197"/>
              <a:ext cx="496424" cy="134678"/>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noChangeAspect="1" noEditPoints="1"/>
            </p:cNvSpPr>
            <p:nvPr userDrawn="1"/>
          </p:nvSpPr>
          <p:spPr bwMode="auto">
            <a:xfrm>
              <a:off x="6346127" y="6468230"/>
              <a:ext cx="24452" cy="26333"/>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3455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447675" y="388062"/>
            <a:ext cx="8019288" cy="731520"/>
          </a:xfrm>
        </p:spPr>
        <p:txBody>
          <a:bodyPr anchor="ctr"/>
          <a:lstStyle>
            <a:lvl1pPr>
              <a:defRPr sz="2800" b="0">
                <a:solidFill>
                  <a:schemeClr val="accent2"/>
                </a:solidFill>
              </a:defRPr>
            </a:lvl1pPr>
          </a:lstStyle>
          <a:p>
            <a:r>
              <a:rPr lang="en-US" dirty="0"/>
              <a:t>Title</a:t>
            </a:r>
          </a:p>
        </p:txBody>
      </p:sp>
      <p:sp>
        <p:nvSpPr>
          <p:cNvPr id="4" name="Content Placeholder 3"/>
          <p:cNvSpPr>
            <a:spLocks noGrp="1"/>
          </p:cNvSpPr>
          <p:nvPr>
            <p:ph sz="quarter" idx="10" hasCustomPrompt="1"/>
          </p:nvPr>
        </p:nvSpPr>
        <p:spPr>
          <a:xfrm>
            <a:off x="457198" y="1600200"/>
            <a:ext cx="8019288" cy="4636008"/>
          </a:xfrm>
        </p:spPr>
        <p:txBody>
          <a:bodyPr/>
          <a:lstStyle>
            <a:lvl1pPr>
              <a:defRPr sz="1800"/>
            </a:lvl1pPr>
            <a:lvl2pPr>
              <a:defRPr sz="1800"/>
            </a:lvl2pPr>
            <a:lvl3pPr>
              <a:defRPr sz="1800"/>
            </a:lvl3pPr>
            <a:lvl4pPr>
              <a:defRPr sz="1800"/>
            </a:lvl4pPr>
            <a:lvl5pPr>
              <a:defRPr sz="1800"/>
            </a:lvl5pPr>
          </a:lstStyle>
          <a:p>
            <a:pPr lvl="0"/>
            <a:r>
              <a:rPr lang="en-US" dirty="0" smtClean="0"/>
              <a:t>First-level</a:t>
            </a:r>
            <a:endParaRPr lang="en-US" dirty="0"/>
          </a:p>
          <a:p>
            <a:pPr lvl="1"/>
            <a:r>
              <a:rPr lang="en-US" dirty="0" smtClean="0"/>
              <a:t>Second-level</a:t>
            </a:r>
            <a:endParaRPr lang="en-US" dirty="0"/>
          </a:p>
          <a:p>
            <a:pPr lvl="2"/>
            <a:r>
              <a:rPr lang="en-US" dirty="0" smtClean="0"/>
              <a:t>Third-level</a:t>
            </a:r>
            <a:endParaRPr lang="en-US" dirty="0"/>
          </a:p>
        </p:txBody>
      </p:sp>
      <p:cxnSp>
        <p:nvCxnSpPr>
          <p:cNvPr id="6" name="Straight Connector 5"/>
          <p:cNvCxnSpPr/>
          <p:nvPr userDrawn="1"/>
        </p:nvCxnSpPr>
        <p:spPr>
          <a:xfrm>
            <a:off x="447675" y="1222520"/>
            <a:ext cx="801928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txBox="1">
            <a:spLocks/>
          </p:cNvSpPr>
          <p:nvPr userDrawn="1"/>
        </p:nvSpPr>
        <p:spPr>
          <a:xfrm>
            <a:off x="11101516"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solidFill>
                  <a:schemeClr val="bg1"/>
                </a:solidFill>
                <a:latin typeface="+mn-lt"/>
                <a:ea typeface="Open Sans" panose="020B0606030504020204" pitchFamily="34" charset="0"/>
                <a:cs typeface="Open Sans" panose="020B0606030504020204" pitchFamily="34" charset="0"/>
              </a:rPr>
              <a:t> </a:t>
            </a:r>
            <a:fld id="{38743595-4496-5147-A886-7D133864DF76}" type="slidenum">
              <a:rPr lang="en-US" sz="1000" smtClean="0">
                <a:solidFill>
                  <a:schemeClr val="bg1"/>
                </a:solidFill>
                <a:latin typeface="+mn-lt"/>
                <a:ea typeface="Open Sans" panose="020B0606030504020204" pitchFamily="34" charset="0"/>
                <a:cs typeface="Open Sans" panose="020B0606030504020204" pitchFamily="34" charset="0"/>
              </a:rPr>
              <a:pPr algn="r"/>
              <a:t>‹#›</a:t>
            </a:fld>
            <a:endParaRPr lang="en-US" sz="1000" dirty="0">
              <a:solidFill>
                <a:schemeClr val="bg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8084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447675" y="388062"/>
            <a:ext cx="8019288" cy="731520"/>
          </a:xfrm>
        </p:spPr>
        <p:txBody>
          <a:bodyPr anchor="ctr"/>
          <a:lstStyle>
            <a:lvl1pPr>
              <a:defRPr sz="2800" b="0">
                <a:solidFill>
                  <a:schemeClr val="accent2"/>
                </a:solidFill>
              </a:defRPr>
            </a:lvl1pPr>
          </a:lstStyle>
          <a:p>
            <a:r>
              <a:rPr lang="en-US" dirty="0"/>
              <a:t>Title</a:t>
            </a:r>
          </a:p>
        </p:txBody>
      </p:sp>
      <p:sp>
        <p:nvSpPr>
          <p:cNvPr id="8" name="Content Placeholder 3"/>
          <p:cNvSpPr>
            <a:spLocks noGrp="1"/>
          </p:cNvSpPr>
          <p:nvPr>
            <p:ph sz="quarter" idx="10" hasCustomPrompt="1"/>
          </p:nvPr>
        </p:nvSpPr>
        <p:spPr>
          <a:xfrm>
            <a:off x="457200" y="1600200"/>
            <a:ext cx="8019288" cy="4636008"/>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smtClean="0"/>
              <a:t>First-level </a:t>
            </a:r>
            <a:endParaRPr lang="en-US" dirty="0"/>
          </a:p>
          <a:p>
            <a:pPr lvl="2"/>
            <a:r>
              <a:rPr lang="en-US" dirty="0" smtClean="0"/>
              <a:t>Second-level</a:t>
            </a:r>
            <a:endParaRPr lang="en-US" dirty="0"/>
          </a:p>
          <a:p>
            <a:pPr lvl="3"/>
            <a:r>
              <a:rPr lang="en-US" dirty="0" smtClean="0"/>
              <a:t>Third-level</a:t>
            </a:r>
            <a:endParaRPr lang="en-US" dirty="0"/>
          </a:p>
        </p:txBody>
      </p:sp>
      <p:sp>
        <p:nvSpPr>
          <p:cNvPr id="10" name="Content Placeholder 8"/>
          <p:cNvSpPr txBox="1">
            <a:spLocks/>
          </p:cNvSpPr>
          <p:nvPr userDrawn="1"/>
        </p:nvSpPr>
        <p:spPr>
          <a:xfrm>
            <a:off x="11101516"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800" dirty="0">
                <a:solidFill>
                  <a:schemeClr val="bg1"/>
                </a:solidFill>
                <a:latin typeface="+mn-lt"/>
                <a:cs typeface="Open Sans Light"/>
              </a:rPr>
              <a:t> </a:t>
            </a:r>
            <a:fld id="{38743595-4496-5147-A886-7D133864DF76}" type="slidenum">
              <a:rPr lang="en-US" sz="1000" smtClean="0">
                <a:solidFill>
                  <a:schemeClr val="bg1"/>
                </a:solidFill>
                <a:latin typeface="+mn-lt"/>
                <a:ea typeface="Open Sans" panose="020B0606030504020204" pitchFamily="34" charset="0"/>
                <a:cs typeface="Open Sans" panose="020B0606030504020204" pitchFamily="34" charset="0"/>
              </a:rPr>
              <a:pPr algn="r"/>
              <a:t>‹#›</a:t>
            </a:fld>
            <a:endParaRPr lang="en-US" sz="1000" dirty="0">
              <a:solidFill>
                <a:schemeClr val="bg1"/>
              </a:solidFill>
              <a:latin typeface="+mn-lt"/>
              <a:ea typeface="Open Sans" panose="020B0606030504020204" pitchFamily="34" charset="0"/>
              <a:cs typeface="Open Sans" panose="020B0606030504020204" pitchFamily="34" charset="0"/>
            </a:endParaRPr>
          </a:p>
        </p:txBody>
      </p:sp>
      <p:cxnSp>
        <p:nvCxnSpPr>
          <p:cNvPr id="9" name="Straight Connector 8"/>
          <p:cNvCxnSpPr/>
          <p:nvPr userDrawn="1"/>
        </p:nvCxnSpPr>
        <p:spPr>
          <a:xfrm>
            <a:off x="447675" y="1222520"/>
            <a:ext cx="801832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26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92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3"/>
            <a:ext cx="12188824"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16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A | Preferred">
    <p:spTree>
      <p:nvGrpSpPr>
        <p:cNvPr id="1" name=""/>
        <p:cNvGrpSpPr/>
        <p:nvPr/>
      </p:nvGrpSpPr>
      <p:grpSpPr>
        <a:xfrm>
          <a:off x="0" y="0"/>
          <a:ext cx="0" cy="0"/>
          <a:chOff x="0" y="0"/>
          <a:chExt cx="0" cy="0"/>
        </a:xfrm>
      </p:grpSpPr>
      <p:sp>
        <p:nvSpPr>
          <p:cNvPr id="8" name="Rectangle 7"/>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Picture Placeholder 5"/>
          <p:cNvSpPr>
            <a:spLocks noGrp="1"/>
          </p:cNvSpPr>
          <p:nvPr>
            <p:ph type="pic" sz="quarter" idx="10" hasCustomPrompt="1"/>
          </p:nvPr>
        </p:nvSpPr>
        <p:spPr>
          <a:xfrm>
            <a:off x="0" y="0"/>
            <a:ext cx="12188825" cy="4350553"/>
          </a:xfrm>
          <a:solidFill>
            <a:schemeClr val="bg2"/>
          </a:solidFill>
        </p:spPr>
        <p:txBody>
          <a:bodyPr anchor="ctr"/>
          <a:lstStyle>
            <a:lvl1pPr algn="ctr">
              <a:lnSpc>
                <a:spcPct val="80000"/>
              </a:lnSpc>
              <a:defRPr sz="6600" b="0" baseline="0">
                <a:solidFill>
                  <a:schemeClr val="bg2">
                    <a:lumMod val="20000"/>
                    <a:lumOff val="80000"/>
                  </a:schemeClr>
                </a:solidFill>
                <a:latin typeface="Open Sans Bold"/>
                <a:cs typeface="Open Sans Bold"/>
              </a:defRPr>
            </a:lvl1pPr>
          </a:lstStyle>
          <a:p>
            <a:r>
              <a:rPr lang="en-US" dirty="0" smtClean="0"/>
              <a:t>IMAGE</a:t>
            </a:r>
            <a:endParaRPr lang="en-US" dirty="0"/>
          </a:p>
        </p:txBody>
      </p:sp>
      <p:sp>
        <p:nvSpPr>
          <p:cNvPr id="10" name="Title 1"/>
          <p:cNvSpPr>
            <a:spLocks noGrp="1"/>
          </p:cNvSpPr>
          <p:nvPr>
            <p:ph type="ctrTitle" hasCustomPrompt="1"/>
          </p:nvPr>
        </p:nvSpPr>
        <p:spPr bwMode="white">
          <a:xfrm>
            <a:off x="2701844" y="4592790"/>
            <a:ext cx="6794350" cy="1215588"/>
          </a:xfrm>
        </p:spPr>
        <p:txBody>
          <a:bodyPr anchor="b"/>
          <a:lstStyle>
            <a:lvl1pPr algn="ctr">
              <a:lnSpc>
                <a:spcPct val="80000"/>
              </a:lnSpc>
              <a:defRPr sz="48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r>
              <a:rPr lang="en-US" dirty="0" smtClean="0"/>
              <a:t/>
            </a:r>
            <a:br>
              <a:rPr lang="en-US" dirty="0" smtClean="0"/>
            </a:br>
            <a:r>
              <a:rPr lang="en-US" dirty="0" smtClean="0"/>
              <a:t>title</a:t>
            </a:r>
            <a:endParaRPr lang="en-US" dirty="0"/>
          </a:p>
        </p:txBody>
      </p:sp>
      <p:sp>
        <p:nvSpPr>
          <p:cNvPr id="15" name="Text Placeholder 7"/>
          <p:cNvSpPr>
            <a:spLocks noGrp="1"/>
          </p:cNvSpPr>
          <p:nvPr>
            <p:ph type="body" sz="quarter" idx="11" hasCustomPrompt="1"/>
          </p:nvPr>
        </p:nvSpPr>
        <p:spPr>
          <a:xfrm>
            <a:off x="472408" y="6173393"/>
            <a:ext cx="2362200" cy="431800"/>
          </a:xfrm>
        </p:spPr>
        <p:txBody>
          <a:bodyPr anchor="b"/>
          <a:lstStyle>
            <a:lvl1pPr>
              <a:defRPr sz="1200" baseline="0">
                <a:solidFill>
                  <a:srgbClr val="FFFFFF"/>
                </a:solidFill>
                <a:latin typeface="+mn-lt"/>
                <a:ea typeface="Open Sans" panose="020B0606030504020204" pitchFamily="34" charset="0"/>
                <a:cs typeface="Open Sans" panose="020B0606030504020204" pitchFamily="34" charset="0"/>
              </a:defRPr>
            </a:lvl1pPr>
          </a:lstStyle>
          <a:p>
            <a:pPr lvl="0"/>
            <a:r>
              <a:rPr lang="en-US" dirty="0" smtClean="0"/>
              <a:t>Presenter Name</a:t>
            </a:r>
            <a:endParaRPr lang="tr-TR" dirty="0"/>
          </a:p>
        </p:txBody>
      </p:sp>
      <p:sp>
        <p:nvSpPr>
          <p:cNvPr id="16" name="Text Placeholder 7"/>
          <p:cNvSpPr>
            <a:spLocks noGrp="1"/>
          </p:cNvSpPr>
          <p:nvPr>
            <p:ph type="body" sz="quarter" idx="12" hasCustomPrompt="1"/>
          </p:nvPr>
        </p:nvSpPr>
        <p:spPr>
          <a:xfrm>
            <a:off x="9389894" y="6173393"/>
            <a:ext cx="2362200" cy="431800"/>
          </a:xfrm>
        </p:spPr>
        <p:txBody>
          <a:bodyPr anchor="b"/>
          <a:lstStyle>
            <a:lvl1pPr algn="r">
              <a:defRPr sz="1200" baseline="0">
                <a:solidFill>
                  <a:srgbClr val="FFFFFF"/>
                </a:solidFill>
                <a:latin typeface="+mn-lt"/>
                <a:ea typeface="Open Sans" panose="020B0606030504020204" pitchFamily="34" charset="0"/>
                <a:cs typeface="Open Sans" panose="020B0606030504020204" pitchFamily="34" charset="0"/>
              </a:defRPr>
            </a:lvl1pPr>
          </a:lstStyle>
          <a:p>
            <a:pPr lvl="0"/>
            <a:r>
              <a:rPr lang="en-US" dirty="0"/>
              <a:t>Date</a:t>
            </a:r>
          </a:p>
        </p:txBody>
      </p:sp>
      <p:sp>
        <p:nvSpPr>
          <p:cNvPr id="9" name="Subtitle 2"/>
          <p:cNvSpPr>
            <a:spLocks noGrp="1"/>
          </p:cNvSpPr>
          <p:nvPr>
            <p:ph type="subTitle" idx="1" hasCustomPrompt="1"/>
          </p:nvPr>
        </p:nvSpPr>
        <p:spPr bwMode="white">
          <a:xfrm>
            <a:off x="3502123" y="5821809"/>
            <a:ext cx="5193792" cy="335328"/>
          </a:xfrm>
        </p:spPr>
        <p:txBody>
          <a:bodyPr anchor="t">
            <a:normAutofit/>
          </a:bodyPr>
          <a:lstStyle>
            <a:lvl1pPr marL="0" indent="0" algn="ctr">
              <a:buNone/>
              <a:defRPr sz="1400" b="0" cap="none" spc="0" baseline="0">
                <a:solidFill>
                  <a:schemeClr val="bg1"/>
                </a:solidFill>
                <a:latin typeface="+mn-lt"/>
                <a:ea typeface="Open Sans" panose="020B0606030504020204" pitchFamily="34" charset="0"/>
                <a:cs typeface="Open Sans" panose="020B0606030504020204" pitchFamily="34"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a:t>
            </a:r>
            <a:r>
              <a:rPr lang="en-US" dirty="0" smtClean="0"/>
              <a:t>subtitle</a:t>
            </a:r>
            <a:endParaRPr lang="en-US" dirty="0"/>
          </a:p>
        </p:txBody>
      </p:sp>
      <p:grpSp>
        <p:nvGrpSpPr>
          <p:cNvPr id="11" name="Group 10"/>
          <p:cNvGrpSpPr/>
          <p:nvPr userDrawn="1"/>
        </p:nvGrpSpPr>
        <p:grpSpPr>
          <a:xfrm>
            <a:off x="5518839" y="6290820"/>
            <a:ext cx="1249434" cy="316852"/>
            <a:chOff x="5518839" y="6290820"/>
            <a:chExt cx="1249434" cy="316852"/>
          </a:xfrm>
          <a:solidFill>
            <a:schemeClr val="bg1"/>
          </a:solidFill>
        </p:grpSpPr>
        <p:sp>
          <p:nvSpPr>
            <p:cNvPr id="12" name="Freeform 5"/>
            <p:cNvSpPr>
              <a:spLocks noEditPoints="1"/>
            </p:cNvSpPr>
            <p:nvPr userDrawn="1"/>
          </p:nvSpPr>
          <p:spPr bwMode="auto">
            <a:xfrm>
              <a:off x="5518839" y="6290820"/>
              <a:ext cx="1167929" cy="316852"/>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noEditPoints="1"/>
            </p:cNvSpPr>
            <p:nvPr userDrawn="1"/>
          </p:nvSpPr>
          <p:spPr bwMode="auto">
            <a:xfrm>
              <a:off x="6699791" y="6340239"/>
              <a:ext cx="68482" cy="73152"/>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80023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7675" y="455613"/>
            <a:ext cx="11295063" cy="5911850"/>
          </a:xfrm>
        </p:spPr>
        <p:txBody>
          <a:bodyPr anchor="ctr"/>
          <a:lstStyle>
            <a:lvl1pPr algn="ctr">
              <a:lnSpc>
                <a:spcPct val="80000"/>
              </a:lnSpc>
              <a:defRPr sz="7200" b="0">
                <a:solidFill>
                  <a:schemeClr val="bg1"/>
                </a:solidFill>
                <a:latin typeface="Domaine Display Bold" panose="020A0803080505060203" pitchFamily="18" charset="0"/>
                <a:cs typeface="Domaine Display Bold" panose="020A0803080505060203" pitchFamily="18" charset="0"/>
              </a:defRPr>
            </a:lvl1pPr>
          </a:lstStyle>
          <a:p>
            <a:r>
              <a:rPr lang="en-US" dirty="0" smtClean="0"/>
              <a:t>Closing </a:t>
            </a:r>
            <a:br>
              <a:rPr lang="en-US" dirty="0" smtClean="0"/>
            </a:br>
            <a:r>
              <a:rPr lang="en-US" dirty="0" smtClean="0"/>
              <a:t>slide</a:t>
            </a:r>
            <a:endParaRPr lang="en-US" dirty="0"/>
          </a:p>
        </p:txBody>
      </p:sp>
      <p:grpSp>
        <p:nvGrpSpPr>
          <p:cNvPr id="4" name="Group 3"/>
          <p:cNvGrpSpPr/>
          <p:nvPr userDrawn="1"/>
        </p:nvGrpSpPr>
        <p:grpSpPr>
          <a:xfrm>
            <a:off x="5518839" y="6290820"/>
            <a:ext cx="1249434" cy="316852"/>
            <a:chOff x="5518839" y="6290820"/>
            <a:chExt cx="1249434" cy="316852"/>
          </a:xfrm>
          <a:solidFill>
            <a:schemeClr val="bg1"/>
          </a:solidFill>
        </p:grpSpPr>
        <p:sp>
          <p:nvSpPr>
            <p:cNvPr id="5" name="Freeform 5"/>
            <p:cNvSpPr>
              <a:spLocks noEditPoints="1"/>
            </p:cNvSpPr>
            <p:nvPr userDrawn="1"/>
          </p:nvSpPr>
          <p:spPr bwMode="auto">
            <a:xfrm>
              <a:off x="5518839" y="6290820"/>
              <a:ext cx="1167929" cy="316852"/>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noEditPoints="1"/>
            </p:cNvSpPr>
            <p:nvPr userDrawn="1"/>
          </p:nvSpPr>
          <p:spPr bwMode="auto">
            <a:xfrm>
              <a:off x="6699791" y="6340239"/>
              <a:ext cx="68482" cy="73152"/>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34851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0" y="6116425"/>
            <a:ext cx="12188825" cy="741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3" hasCustomPrompt="1"/>
          </p:nvPr>
        </p:nvSpPr>
        <p:spPr>
          <a:xfrm>
            <a:off x="451206" y="537509"/>
            <a:ext cx="11320272" cy="5199903"/>
          </a:xfrm>
        </p:spPr>
        <p:txBody>
          <a:bodyPr anchor="ctr"/>
          <a:lstStyle>
            <a:lvl1pPr algn="ctr">
              <a:lnSpc>
                <a:spcPct val="80000"/>
              </a:lnSpc>
              <a:defRPr sz="7200"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2400"/>
              </a:spcBef>
              <a:buFontTx/>
              <a:buNone/>
              <a:defRPr sz="1400" b="0">
                <a:solidFill>
                  <a:schemeClr val="bg1"/>
                </a:solidFill>
                <a:latin typeface="+mn-lt"/>
                <a:ea typeface="Open Sans" panose="020B0606030504020204" pitchFamily="34" charset="0"/>
                <a:cs typeface="Open Sans" panose="020B0606030504020204" pitchFamily="34" charset="0"/>
              </a:defRPr>
            </a:lvl2pPr>
          </a:lstStyle>
          <a:p>
            <a:pPr lvl="0"/>
            <a:r>
              <a:rPr lang="en-US" dirty="0"/>
              <a:t>Presentation</a:t>
            </a:r>
            <a:br>
              <a:rPr lang="en-US" dirty="0"/>
            </a:br>
            <a:r>
              <a:rPr lang="en-US" dirty="0" smtClean="0"/>
              <a:t>title</a:t>
            </a:r>
            <a:endParaRPr lang="en-US" dirty="0"/>
          </a:p>
          <a:p>
            <a:pPr lvl="1"/>
            <a:r>
              <a:rPr lang="en-US" dirty="0" smtClean="0"/>
              <a:t>Subtitle</a:t>
            </a:r>
            <a:endParaRPr lang="en-US" dirty="0"/>
          </a:p>
        </p:txBody>
      </p:sp>
      <p:sp>
        <p:nvSpPr>
          <p:cNvPr id="7" name="Text Placeholder 7"/>
          <p:cNvSpPr>
            <a:spLocks noGrp="1"/>
          </p:cNvSpPr>
          <p:nvPr>
            <p:ph type="body" sz="quarter" idx="11" hasCustomPrompt="1"/>
          </p:nvPr>
        </p:nvSpPr>
        <p:spPr>
          <a:xfrm>
            <a:off x="472408" y="6173393"/>
            <a:ext cx="2362200" cy="431800"/>
          </a:xfrm>
        </p:spPr>
        <p:txBody>
          <a:bodyPr anchor="b"/>
          <a:lstStyle>
            <a:lvl1pPr>
              <a:defRPr sz="1200" baseline="0">
                <a:solidFill>
                  <a:srgbClr val="FFFFFF"/>
                </a:solidFill>
              </a:defRPr>
            </a:lvl1pPr>
          </a:lstStyle>
          <a:p>
            <a:pPr lvl="0"/>
            <a:r>
              <a:rPr lang="en-US" dirty="0" smtClean="0"/>
              <a:t>Presenter Name</a:t>
            </a:r>
            <a:endParaRPr lang="tr-TR" dirty="0"/>
          </a:p>
        </p:txBody>
      </p:sp>
      <p:sp>
        <p:nvSpPr>
          <p:cNvPr id="9" name="Text Placeholder 7"/>
          <p:cNvSpPr>
            <a:spLocks noGrp="1"/>
          </p:cNvSpPr>
          <p:nvPr>
            <p:ph type="body" sz="quarter" idx="12" hasCustomPrompt="1"/>
          </p:nvPr>
        </p:nvSpPr>
        <p:spPr>
          <a:xfrm>
            <a:off x="9389894" y="6173393"/>
            <a:ext cx="2362200" cy="431800"/>
          </a:xfrm>
        </p:spPr>
        <p:txBody>
          <a:bodyPr anchor="b"/>
          <a:lstStyle>
            <a:lvl1pPr algn="r">
              <a:defRPr sz="1200" baseline="0">
                <a:solidFill>
                  <a:srgbClr val="FFFFFF"/>
                </a:solidFill>
              </a:defRPr>
            </a:lvl1pPr>
          </a:lstStyle>
          <a:p>
            <a:pPr lvl="0"/>
            <a:r>
              <a:rPr lang="en-US" dirty="0"/>
              <a:t>Date</a:t>
            </a:r>
          </a:p>
        </p:txBody>
      </p:sp>
      <p:grpSp>
        <p:nvGrpSpPr>
          <p:cNvPr id="11" name="Group 10"/>
          <p:cNvGrpSpPr/>
          <p:nvPr userDrawn="1"/>
        </p:nvGrpSpPr>
        <p:grpSpPr>
          <a:xfrm>
            <a:off x="5518839" y="6290820"/>
            <a:ext cx="1249434" cy="316852"/>
            <a:chOff x="5518839" y="6290820"/>
            <a:chExt cx="1249434" cy="316852"/>
          </a:xfrm>
          <a:solidFill>
            <a:schemeClr val="bg1"/>
          </a:solidFill>
        </p:grpSpPr>
        <p:sp>
          <p:nvSpPr>
            <p:cNvPr id="12" name="Freeform 5"/>
            <p:cNvSpPr>
              <a:spLocks noEditPoints="1"/>
            </p:cNvSpPr>
            <p:nvPr userDrawn="1"/>
          </p:nvSpPr>
          <p:spPr bwMode="auto">
            <a:xfrm>
              <a:off x="5518839" y="6290820"/>
              <a:ext cx="1167929" cy="316852"/>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noEditPoints="1"/>
            </p:cNvSpPr>
            <p:nvPr userDrawn="1"/>
          </p:nvSpPr>
          <p:spPr bwMode="auto">
            <a:xfrm>
              <a:off x="6699791" y="6340239"/>
              <a:ext cx="68482" cy="73152"/>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6286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1">
    <p:bg>
      <p:bgPr>
        <a:solidFill>
          <a:schemeClr val="accent2"/>
        </a:solidFill>
        <a:effectLst/>
      </p:bgPr>
    </p:bg>
    <p:spTree>
      <p:nvGrpSpPr>
        <p:cNvPr id="1" name=""/>
        <p:cNvGrpSpPr/>
        <p:nvPr/>
      </p:nvGrpSpPr>
      <p:grpSpPr>
        <a:xfrm>
          <a:off x="0" y="0"/>
          <a:ext cx="0" cy="0"/>
          <a:chOff x="0" y="0"/>
          <a:chExt cx="0" cy="0"/>
        </a:xfrm>
      </p:grpSpPr>
      <p:sp>
        <p:nvSpPr>
          <p:cNvPr id="27" name="Rectangle 26"/>
          <p:cNvSpPr/>
          <p:nvPr userDrawn="1"/>
        </p:nvSpPr>
        <p:spPr>
          <a:xfrm>
            <a:off x="0" y="5581656"/>
            <a:ext cx="12188825" cy="1276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ctrTitle" hasCustomPrompt="1"/>
          </p:nvPr>
        </p:nvSpPr>
        <p:spPr bwMode="white">
          <a:xfrm>
            <a:off x="472408" y="4571411"/>
            <a:ext cx="11279686" cy="714492"/>
          </a:xfrm>
        </p:spPr>
        <p:txBody>
          <a:bodyPr anchor="t" anchorCtr="0"/>
          <a:lstStyle>
            <a:lvl1pPr algn="ctr">
              <a:lnSpc>
                <a:spcPct val="90000"/>
              </a:lnSpc>
              <a:defRPr sz="4800" b="0" i="0" cap="none" baseline="0">
                <a:solidFill>
                  <a:srgbClr val="FFFFFF"/>
                </a:solidFill>
                <a:latin typeface="Domaine Display Bold" panose="020A0803080505060203" pitchFamily="18" charset="0"/>
                <a:cs typeface="Domaine Display Bold" panose="020A0803080505060203" pitchFamily="18" charset="0"/>
              </a:defRPr>
            </a:lvl1pPr>
          </a:lstStyle>
          <a:p>
            <a:r>
              <a:rPr lang="en-US" dirty="0"/>
              <a:t>Presentation </a:t>
            </a:r>
            <a:r>
              <a:rPr lang="en-US" dirty="0" smtClean="0"/>
              <a:t>title</a:t>
            </a:r>
            <a:endParaRPr lang="en-US" dirty="0"/>
          </a:p>
        </p:txBody>
      </p:sp>
      <p:sp>
        <p:nvSpPr>
          <p:cNvPr id="21" name="Picture Placeholder 5"/>
          <p:cNvSpPr>
            <a:spLocks noGrp="1"/>
          </p:cNvSpPr>
          <p:nvPr>
            <p:ph type="pic" sz="quarter" idx="13" hasCustomPrompt="1"/>
          </p:nvPr>
        </p:nvSpPr>
        <p:spPr>
          <a:xfrm>
            <a:off x="6236130" y="6234829"/>
            <a:ext cx="1270751" cy="287783"/>
          </a:xfrm>
          <a:solidFill>
            <a:schemeClr val="bg2"/>
          </a:solidFill>
        </p:spPr>
        <p:txBody>
          <a:bodyPr anchor="ctr"/>
          <a:lstStyle>
            <a:lvl1pPr algn="ctr">
              <a:defRPr sz="1000" b="1" baseline="0">
                <a:solidFill>
                  <a:schemeClr val="tx1"/>
                </a:solidFill>
                <a:latin typeface="Open Sans Bold"/>
                <a:cs typeface="Open Sans Bold"/>
              </a:defRPr>
            </a:lvl1pPr>
          </a:lstStyle>
          <a:p>
            <a:r>
              <a:rPr lang="en-US" dirty="0"/>
              <a:t>PARTNER LOGO</a:t>
            </a:r>
          </a:p>
        </p:txBody>
      </p:sp>
      <p:sp>
        <p:nvSpPr>
          <p:cNvPr id="12" name="Text Placeholder 7"/>
          <p:cNvSpPr>
            <a:spLocks noGrp="1"/>
          </p:cNvSpPr>
          <p:nvPr>
            <p:ph type="body" sz="quarter" idx="11" hasCustomPrompt="1"/>
          </p:nvPr>
        </p:nvSpPr>
        <p:spPr>
          <a:xfrm>
            <a:off x="472408" y="6173393"/>
            <a:ext cx="2362200" cy="431800"/>
          </a:xfrm>
        </p:spPr>
        <p:txBody>
          <a:bodyPr anchor="b"/>
          <a:lstStyle>
            <a:lvl1pPr>
              <a:defRPr sz="1200" baseline="0">
                <a:solidFill>
                  <a:srgbClr val="FFFFFF"/>
                </a:solidFill>
              </a:defRPr>
            </a:lvl1pPr>
          </a:lstStyle>
          <a:p>
            <a:pPr lvl="0"/>
            <a:r>
              <a:rPr lang="en-US" dirty="0" smtClean="0"/>
              <a:t>Presenter Name</a:t>
            </a:r>
            <a:endParaRPr lang="tr-TR" dirty="0"/>
          </a:p>
        </p:txBody>
      </p:sp>
      <p:sp>
        <p:nvSpPr>
          <p:cNvPr id="13" name="Text Placeholder 7"/>
          <p:cNvSpPr>
            <a:spLocks noGrp="1"/>
          </p:cNvSpPr>
          <p:nvPr>
            <p:ph type="body" sz="quarter" idx="12" hasCustomPrompt="1"/>
          </p:nvPr>
        </p:nvSpPr>
        <p:spPr>
          <a:xfrm>
            <a:off x="9389894" y="6173393"/>
            <a:ext cx="2362200" cy="431800"/>
          </a:xfrm>
        </p:spPr>
        <p:txBody>
          <a:bodyPr anchor="b"/>
          <a:lstStyle>
            <a:lvl1pPr algn="r">
              <a:defRPr sz="1200" baseline="0">
                <a:solidFill>
                  <a:srgbClr val="FFFFFF"/>
                </a:solidFill>
              </a:defRPr>
            </a:lvl1pPr>
          </a:lstStyle>
          <a:p>
            <a:pPr lvl="0"/>
            <a:r>
              <a:rPr lang="en-US" dirty="0"/>
              <a:t>Date</a:t>
            </a:r>
          </a:p>
        </p:txBody>
      </p:sp>
      <p:grpSp>
        <p:nvGrpSpPr>
          <p:cNvPr id="14" name="Group 13"/>
          <p:cNvGrpSpPr/>
          <p:nvPr userDrawn="1"/>
        </p:nvGrpSpPr>
        <p:grpSpPr>
          <a:xfrm>
            <a:off x="4739898" y="6205760"/>
            <a:ext cx="1249434" cy="316852"/>
            <a:chOff x="5518839" y="6290820"/>
            <a:chExt cx="1249434" cy="316852"/>
          </a:xfrm>
          <a:solidFill>
            <a:schemeClr val="bg1"/>
          </a:solidFill>
        </p:grpSpPr>
        <p:sp>
          <p:nvSpPr>
            <p:cNvPr id="15" name="Freeform 5"/>
            <p:cNvSpPr>
              <a:spLocks noEditPoints="1"/>
            </p:cNvSpPr>
            <p:nvPr userDrawn="1"/>
          </p:nvSpPr>
          <p:spPr bwMode="auto">
            <a:xfrm>
              <a:off x="5518839" y="6290820"/>
              <a:ext cx="1167929" cy="316852"/>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noEditPoints="1"/>
            </p:cNvSpPr>
            <p:nvPr userDrawn="1"/>
          </p:nvSpPr>
          <p:spPr bwMode="auto">
            <a:xfrm>
              <a:off x="6699791" y="6340239"/>
              <a:ext cx="68482" cy="73152"/>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 name="Picture Placeholder 5"/>
          <p:cNvSpPr>
            <a:spLocks noGrp="1"/>
          </p:cNvSpPr>
          <p:nvPr>
            <p:ph type="pic" sz="quarter" idx="10" hasCustomPrompt="1"/>
          </p:nvPr>
        </p:nvSpPr>
        <p:spPr>
          <a:xfrm>
            <a:off x="0" y="0"/>
            <a:ext cx="12188825" cy="4350553"/>
          </a:xfrm>
          <a:solidFill>
            <a:schemeClr val="bg2"/>
          </a:solidFill>
        </p:spPr>
        <p:txBody>
          <a:bodyPr anchor="ctr"/>
          <a:lstStyle>
            <a:lvl1pPr algn="ctr">
              <a:lnSpc>
                <a:spcPct val="80000"/>
              </a:lnSpc>
              <a:defRPr sz="6600" b="0" baseline="0">
                <a:solidFill>
                  <a:schemeClr val="bg2">
                    <a:lumMod val="20000"/>
                    <a:lumOff val="80000"/>
                  </a:schemeClr>
                </a:solidFill>
                <a:latin typeface="Open Sans Bold"/>
                <a:cs typeface="Open Sans Bold"/>
              </a:defRPr>
            </a:lvl1pPr>
          </a:lstStyle>
          <a:p>
            <a:r>
              <a:rPr lang="en-US" dirty="0" smtClean="0"/>
              <a:t>IMAGE</a:t>
            </a:r>
            <a:endParaRPr lang="en-US" dirty="0"/>
          </a:p>
        </p:txBody>
      </p:sp>
      <p:sp>
        <p:nvSpPr>
          <p:cNvPr id="22" name="Subtitle 2"/>
          <p:cNvSpPr>
            <a:spLocks noGrp="1"/>
          </p:cNvSpPr>
          <p:nvPr>
            <p:ph type="subTitle" idx="1" hasCustomPrompt="1"/>
          </p:nvPr>
        </p:nvSpPr>
        <p:spPr bwMode="white">
          <a:xfrm>
            <a:off x="3510033" y="5285903"/>
            <a:ext cx="5168758" cy="371869"/>
          </a:xfrm>
        </p:spPr>
        <p:txBody>
          <a:bodyPr anchor="t">
            <a:normAutofit/>
          </a:bodyPr>
          <a:lstStyle>
            <a:lvl1pPr marL="0" indent="0" algn="ctr">
              <a:buNone/>
              <a:defRPr sz="1400" b="0" cap="none" spc="0" baseline="0">
                <a:solidFill>
                  <a:schemeClr val="bg1"/>
                </a:solidFill>
                <a:latin typeface="+mn-lt"/>
                <a:ea typeface="Open Sans" panose="020B0606030504020204" pitchFamily="34" charset="0"/>
                <a:cs typeface="Open Sans" panose="020B0606030504020204" pitchFamily="34"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523739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D2">
    <p:bg>
      <p:bgPr>
        <a:solidFill>
          <a:schemeClr val="accent2"/>
        </a:solidFill>
        <a:effectLst/>
      </p:bgPr>
    </p:bg>
    <p:spTree>
      <p:nvGrpSpPr>
        <p:cNvPr id="1" name=""/>
        <p:cNvGrpSpPr/>
        <p:nvPr/>
      </p:nvGrpSpPr>
      <p:grpSpPr>
        <a:xfrm>
          <a:off x="0" y="0"/>
          <a:ext cx="0" cy="0"/>
          <a:chOff x="0" y="0"/>
          <a:chExt cx="0" cy="0"/>
        </a:xfrm>
      </p:grpSpPr>
      <p:sp>
        <p:nvSpPr>
          <p:cNvPr id="27" name="Rectangle 26"/>
          <p:cNvSpPr/>
          <p:nvPr userDrawn="1"/>
        </p:nvSpPr>
        <p:spPr>
          <a:xfrm>
            <a:off x="0" y="5581656"/>
            <a:ext cx="12188825" cy="1276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p:cNvSpPr>
            <a:spLocks noGrp="1"/>
          </p:cNvSpPr>
          <p:nvPr>
            <p:ph type="body" sz="quarter" idx="11" hasCustomPrompt="1"/>
          </p:nvPr>
        </p:nvSpPr>
        <p:spPr>
          <a:xfrm>
            <a:off x="472408" y="6173393"/>
            <a:ext cx="2362200" cy="431800"/>
          </a:xfrm>
        </p:spPr>
        <p:txBody>
          <a:bodyPr anchor="b"/>
          <a:lstStyle>
            <a:lvl1pPr>
              <a:defRPr sz="1200" baseline="0">
                <a:solidFill>
                  <a:srgbClr val="FFFFFF"/>
                </a:solidFill>
              </a:defRPr>
            </a:lvl1pPr>
          </a:lstStyle>
          <a:p>
            <a:pPr lvl="0"/>
            <a:r>
              <a:rPr lang="en-US" dirty="0" smtClean="0"/>
              <a:t>Presenter Name</a:t>
            </a:r>
            <a:endParaRPr lang="tr-TR" dirty="0"/>
          </a:p>
        </p:txBody>
      </p:sp>
      <p:sp>
        <p:nvSpPr>
          <p:cNvPr id="14" name="Text Placeholder 7"/>
          <p:cNvSpPr>
            <a:spLocks noGrp="1"/>
          </p:cNvSpPr>
          <p:nvPr>
            <p:ph type="body" sz="quarter" idx="12" hasCustomPrompt="1"/>
          </p:nvPr>
        </p:nvSpPr>
        <p:spPr>
          <a:xfrm>
            <a:off x="9389894" y="6173393"/>
            <a:ext cx="2362200" cy="431800"/>
          </a:xfrm>
        </p:spPr>
        <p:txBody>
          <a:bodyPr anchor="b"/>
          <a:lstStyle>
            <a:lvl1pPr algn="r">
              <a:defRPr sz="1200" baseline="0">
                <a:solidFill>
                  <a:srgbClr val="FFFFFF"/>
                </a:solidFill>
              </a:defRPr>
            </a:lvl1pPr>
          </a:lstStyle>
          <a:p>
            <a:pPr lvl="0"/>
            <a:r>
              <a:rPr lang="en-US" dirty="0"/>
              <a:t>Date</a:t>
            </a:r>
          </a:p>
        </p:txBody>
      </p:sp>
      <p:sp>
        <p:nvSpPr>
          <p:cNvPr id="19" name="Title 1"/>
          <p:cNvSpPr>
            <a:spLocks noGrp="1"/>
          </p:cNvSpPr>
          <p:nvPr>
            <p:ph type="ctrTitle" hasCustomPrompt="1"/>
          </p:nvPr>
        </p:nvSpPr>
        <p:spPr bwMode="white">
          <a:xfrm>
            <a:off x="472408" y="4571411"/>
            <a:ext cx="11279686" cy="714492"/>
          </a:xfrm>
        </p:spPr>
        <p:txBody>
          <a:bodyPr anchor="t" anchorCtr="0"/>
          <a:lstStyle>
            <a:lvl1pPr algn="ctr">
              <a:lnSpc>
                <a:spcPct val="90000"/>
              </a:lnSpc>
              <a:defRPr sz="4800" b="0" i="0" cap="none" baseline="0">
                <a:solidFill>
                  <a:srgbClr val="FFFFFF"/>
                </a:solidFill>
                <a:latin typeface="Domaine Display Bold" panose="020A0803080505060203" pitchFamily="18" charset="0"/>
                <a:cs typeface="Domaine Display Bold" panose="020A0803080505060203" pitchFamily="18" charset="0"/>
              </a:defRPr>
            </a:lvl1pPr>
          </a:lstStyle>
          <a:p>
            <a:r>
              <a:rPr lang="en-US" dirty="0"/>
              <a:t>Presentation </a:t>
            </a:r>
            <a:r>
              <a:rPr lang="en-US" dirty="0" smtClean="0"/>
              <a:t>title</a:t>
            </a:r>
            <a:endParaRPr lang="en-US" dirty="0"/>
          </a:p>
        </p:txBody>
      </p:sp>
      <p:sp>
        <p:nvSpPr>
          <p:cNvPr id="22" name="Picture Placeholder 5"/>
          <p:cNvSpPr>
            <a:spLocks noGrp="1"/>
          </p:cNvSpPr>
          <p:nvPr>
            <p:ph type="pic" sz="quarter" idx="13" hasCustomPrompt="1"/>
          </p:nvPr>
        </p:nvSpPr>
        <p:spPr>
          <a:xfrm>
            <a:off x="4622068" y="6234828"/>
            <a:ext cx="1270751" cy="287783"/>
          </a:xfrm>
          <a:solidFill>
            <a:schemeClr val="bg2"/>
          </a:solidFill>
        </p:spPr>
        <p:txBody>
          <a:bodyPr anchor="ctr"/>
          <a:lstStyle>
            <a:lvl1pPr algn="ctr">
              <a:defRPr sz="1000" b="1" baseline="0">
                <a:solidFill>
                  <a:schemeClr val="tx1"/>
                </a:solidFill>
                <a:latin typeface="Open Sans Bold"/>
                <a:cs typeface="Open Sans Bold"/>
              </a:defRPr>
            </a:lvl1pPr>
          </a:lstStyle>
          <a:p>
            <a:r>
              <a:rPr lang="en-US" dirty="0"/>
              <a:t>PARTNER LOGO</a:t>
            </a:r>
          </a:p>
        </p:txBody>
      </p:sp>
      <p:grpSp>
        <p:nvGrpSpPr>
          <p:cNvPr id="2" name="Group 1"/>
          <p:cNvGrpSpPr/>
          <p:nvPr userDrawn="1"/>
        </p:nvGrpSpPr>
        <p:grpSpPr>
          <a:xfrm>
            <a:off x="6202498" y="6198791"/>
            <a:ext cx="1249434" cy="316852"/>
            <a:chOff x="6009250" y="6163230"/>
            <a:chExt cx="1249434" cy="316852"/>
          </a:xfrm>
        </p:grpSpPr>
        <p:sp>
          <p:nvSpPr>
            <p:cNvPr id="26" name="Freeform 25"/>
            <p:cNvSpPr>
              <a:spLocks noEditPoints="1"/>
            </p:cNvSpPr>
            <p:nvPr userDrawn="1"/>
          </p:nvSpPr>
          <p:spPr bwMode="auto">
            <a:xfrm>
              <a:off x="6009250" y="6163230"/>
              <a:ext cx="1167929" cy="316852"/>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EditPoints="1"/>
            </p:cNvSpPr>
            <p:nvPr userDrawn="1"/>
          </p:nvSpPr>
          <p:spPr bwMode="auto">
            <a:xfrm>
              <a:off x="7190202" y="6212649"/>
              <a:ext cx="68482" cy="73152"/>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Picture Placeholder 5"/>
          <p:cNvSpPr>
            <a:spLocks noGrp="1"/>
          </p:cNvSpPr>
          <p:nvPr userDrawn="1">
            <p:ph type="pic" sz="quarter" idx="10" hasCustomPrompt="1"/>
          </p:nvPr>
        </p:nvSpPr>
        <p:spPr>
          <a:xfrm>
            <a:off x="0" y="0"/>
            <a:ext cx="12188825" cy="4350553"/>
          </a:xfrm>
          <a:solidFill>
            <a:schemeClr val="bg2"/>
          </a:solidFill>
        </p:spPr>
        <p:txBody>
          <a:bodyPr anchor="ctr"/>
          <a:lstStyle>
            <a:lvl1pPr algn="ctr">
              <a:lnSpc>
                <a:spcPct val="80000"/>
              </a:lnSpc>
              <a:defRPr sz="6600" b="0" baseline="0">
                <a:solidFill>
                  <a:schemeClr val="bg2">
                    <a:lumMod val="20000"/>
                    <a:lumOff val="80000"/>
                  </a:schemeClr>
                </a:solidFill>
                <a:latin typeface="Open Sans Bold"/>
                <a:cs typeface="Open Sans Bold"/>
              </a:defRPr>
            </a:lvl1pPr>
          </a:lstStyle>
          <a:p>
            <a:r>
              <a:rPr lang="en-US" dirty="0" smtClean="0"/>
              <a:t>IMAGE</a:t>
            </a:r>
            <a:endParaRPr lang="en-US" dirty="0"/>
          </a:p>
        </p:txBody>
      </p:sp>
      <p:sp>
        <p:nvSpPr>
          <p:cNvPr id="31" name="Subtitle 2"/>
          <p:cNvSpPr>
            <a:spLocks noGrp="1"/>
          </p:cNvSpPr>
          <p:nvPr>
            <p:ph type="subTitle" idx="1" hasCustomPrompt="1"/>
          </p:nvPr>
        </p:nvSpPr>
        <p:spPr bwMode="white">
          <a:xfrm>
            <a:off x="3510033" y="5285903"/>
            <a:ext cx="5168758" cy="371869"/>
          </a:xfrm>
        </p:spPr>
        <p:txBody>
          <a:bodyPr anchor="t">
            <a:normAutofit/>
          </a:bodyPr>
          <a:lstStyle>
            <a:lvl1pPr marL="0" indent="0" algn="ctr">
              <a:buNone/>
              <a:defRPr sz="1400" b="0" cap="none" spc="0" baseline="0">
                <a:solidFill>
                  <a:schemeClr val="bg1"/>
                </a:solidFill>
                <a:latin typeface="+mn-lt"/>
                <a:ea typeface="Open Sans" panose="020B0606030504020204" pitchFamily="34" charset="0"/>
                <a:cs typeface="Open Sans" panose="020B0606030504020204" pitchFamily="34"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134320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D3">
    <p:spTree>
      <p:nvGrpSpPr>
        <p:cNvPr id="1" name=""/>
        <p:cNvGrpSpPr/>
        <p:nvPr/>
      </p:nvGrpSpPr>
      <p:grpSpPr>
        <a:xfrm>
          <a:off x="0" y="0"/>
          <a:ext cx="0" cy="0"/>
          <a:chOff x="0" y="0"/>
          <a:chExt cx="0" cy="0"/>
        </a:xfrm>
      </p:grpSpPr>
      <p:sp>
        <p:nvSpPr>
          <p:cNvPr id="5" name="Rectangle 4"/>
          <p:cNvSpPr/>
          <p:nvPr userDrawn="1"/>
        </p:nvSpPr>
        <p:spPr>
          <a:xfrm>
            <a:off x="-1" y="4117660"/>
            <a:ext cx="12188826" cy="27403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p:cNvSpPr>
            <a:spLocks noGrp="1"/>
          </p:cNvSpPr>
          <p:nvPr>
            <p:ph type="pic" sz="quarter" idx="10" hasCustomPrompt="1"/>
          </p:nvPr>
        </p:nvSpPr>
        <p:spPr>
          <a:xfrm>
            <a:off x="0" y="0"/>
            <a:ext cx="12188825" cy="4114800"/>
          </a:xfrm>
          <a:solidFill>
            <a:schemeClr val="bg2"/>
          </a:solidFill>
        </p:spPr>
        <p:txBody>
          <a:bodyPr anchor="ctr"/>
          <a:lstStyle>
            <a:lvl1pPr algn="ctr">
              <a:defRPr sz="9600" b="1">
                <a:solidFill>
                  <a:schemeClr val="bg2">
                    <a:lumMod val="20000"/>
                    <a:lumOff val="80000"/>
                  </a:schemeClr>
                </a:solidFill>
                <a:latin typeface="Open Sans Bold"/>
                <a:cs typeface="Open Sans Bold"/>
              </a:defRPr>
            </a:lvl1pPr>
          </a:lstStyle>
          <a:p>
            <a:r>
              <a:rPr lang="en-US" dirty="0"/>
              <a:t>IMAGE</a:t>
            </a:r>
          </a:p>
        </p:txBody>
      </p:sp>
      <p:sp>
        <p:nvSpPr>
          <p:cNvPr id="12" name="Text Placeholder 7"/>
          <p:cNvSpPr>
            <a:spLocks noGrp="1"/>
          </p:cNvSpPr>
          <p:nvPr>
            <p:ph type="body" sz="quarter" idx="11" hasCustomPrompt="1"/>
          </p:nvPr>
        </p:nvSpPr>
        <p:spPr>
          <a:xfrm>
            <a:off x="472408" y="6173393"/>
            <a:ext cx="2362200" cy="431800"/>
          </a:xfrm>
        </p:spPr>
        <p:txBody>
          <a:bodyPr anchor="b"/>
          <a:lstStyle>
            <a:lvl1pPr>
              <a:defRPr sz="1200" baseline="0">
                <a:solidFill>
                  <a:schemeClr val="accent2"/>
                </a:solidFill>
              </a:defRPr>
            </a:lvl1pPr>
          </a:lstStyle>
          <a:p>
            <a:pPr lvl="0"/>
            <a:r>
              <a:rPr lang="en-US" dirty="0"/>
              <a:t>Presenter Name</a:t>
            </a:r>
          </a:p>
        </p:txBody>
      </p:sp>
      <p:sp>
        <p:nvSpPr>
          <p:cNvPr id="13" name="Text Placeholder 7"/>
          <p:cNvSpPr>
            <a:spLocks noGrp="1"/>
          </p:cNvSpPr>
          <p:nvPr>
            <p:ph type="body" sz="quarter" idx="12" hasCustomPrompt="1"/>
          </p:nvPr>
        </p:nvSpPr>
        <p:spPr>
          <a:xfrm>
            <a:off x="9389894" y="6173393"/>
            <a:ext cx="2362200" cy="431800"/>
          </a:xfrm>
        </p:spPr>
        <p:txBody>
          <a:bodyPr anchor="b"/>
          <a:lstStyle>
            <a:lvl1pPr algn="r">
              <a:defRPr sz="1200" baseline="0">
                <a:solidFill>
                  <a:schemeClr val="accent2"/>
                </a:solidFill>
              </a:defRPr>
            </a:lvl1pPr>
          </a:lstStyle>
          <a:p>
            <a:pPr lvl="0"/>
            <a:r>
              <a:rPr lang="en-US" dirty="0"/>
              <a:t>Date</a:t>
            </a:r>
          </a:p>
        </p:txBody>
      </p:sp>
      <p:sp>
        <p:nvSpPr>
          <p:cNvPr id="15" name="Picture Placeholder 5"/>
          <p:cNvSpPr>
            <a:spLocks noGrp="1"/>
          </p:cNvSpPr>
          <p:nvPr>
            <p:ph type="pic" sz="quarter" idx="13" hasCustomPrompt="1"/>
          </p:nvPr>
        </p:nvSpPr>
        <p:spPr>
          <a:xfrm>
            <a:off x="4631412" y="6213564"/>
            <a:ext cx="1270751" cy="287783"/>
          </a:xfrm>
          <a:solidFill>
            <a:schemeClr val="bg2"/>
          </a:solidFill>
        </p:spPr>
        <p:txBody>
          <a:bodyPr anchor="ctr"/>
          <a:lstStyle>
            <a:lvl1pPr algn="ctr">
              <a:defRPr sz="1000" b="1" baseline="0">
                <a:solidFill>
                  <a:schemeClr val="tx1"/>
                </a:solidFill>
                <a:latin typeface="Open Sans Bold"/>
                <a:cs typeface="Open Sans Bold"/>
              </a:defRPr>
            </a:lvl1pPr>
          </a:lstStyle>
          <a:p>
            <a:r>
              <a:rPr lang="en-US" dirty="0"/>
              <a:t>PARTNER LOGO</a:t>
            </a:r>
          </a:p>
        </p:txBody>
      </p:sp>
      <p:grpSp>
        <p:nvGrpSpPr>
          <p:cNvPr id="10" name="Group 9"/>
          <p:cNvGrpSpPr/>
          <p:nvPr userDrawn="1"/>
        </p:nvGrpSpPr>
        <p:grpSpPr>
          <a:xfrm>
            <a:off x="6261489" y="6184495"/>
            <a:ext cx="1249434" cy="316852"/>
            <a:chOff x="5518839" y="6290820"/>
            <a:chExt cx="1249434" cy="316852"/>
          </a:xfrm>
          <a:solidFill>
            <a:schemeClr val="accent2"/>
          </a:solidFill>
        </p:grpSpPr>
        <p:sp>
          <p:nvSpPr>
            <p:cNvPr id="16" name="Freeform 5"/>
            <p:cNvSpPr>
              <a:spLocks noEditPoints="1"/>
            </p:cNvSpPr>
            <p:nvPr userDrawn="1"/>
          </p:nvSpPr>
          <p:spPr bwMode="auto">
            <a:xfrm>
              <a:off x="5518839" y="6290820"/>
              <a:ext cx="1167929" cy="316852"/>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
            <p:cNvSpPr>
              <a:spLocks noEditPoints="1"/>
            </p:cNvSpPr>
            <p:nvPr userDrawn="1"/>
          </p:nvSpPr>
          <p:spPr bwMode="auto">
            <a:xfrm>
              <a:off x="6699791" y="6340239"/>
              <a:ext cx="68482" cy="73152"/>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 name="Subtitle 2"/>
          <p:cNvSpPr txBox="1">
            <a:spLocks/>
          </p:cNvSpPr>
          <p:nvPr userDrawn="1"/>
        </p:nvSpPr>
        <p:spPr bwMode="white">
          <a:xfrm>
            <a:off x="3487710" y="5260096"/>
            <a:ext cx="5168758" cy="371869"/>
          </a:xfrm>
          <a:prstGeom prst="rect">
            <a:avLst/>
          </a:prstGeom>
        </p:spPr>
        <p:txBody>
          <a:bodyPr vert="horz" lIns="0" tIns="0" rIns="0" bIns="0" rtlCol="0" anchor="t">
            <a:normAutofit/>
          </a:bodyPr>
          <a:lstStyle>
            <a:lvl1pPr marL="0" indent="0" algn="ctr" defTabSz="914400" rtl="0" eaLnBrk="1" latinLnBrk="0" hangingPunct="1">
              <a:spcBef>
                <a:spcPts val="1200"/>
              </a:spcBef>
              <a:spcAft>
                <a:spcPts val="0"/>
              </a:spcAft>
              <a:buClrTx/>
              <a:buFontTx/>
              <a:buNone/>
              <a:tabLst>
                <a:tab pos="1201738" algn="l"/>
              </a:tabLst>
              <a:defRPr sz="1400" b="0" i="0" kern="1200" cap="none" spc="0" baseline="0">
                <a:solidFill>
                  <a:schemeClr val="bg1"/>
                </a:solidFill>
                <a:latin typeface="+mn-lt"/>
                <a:ea typeface="Open Sans" panose="020B0606030504020204" pitchFamily="34" charset="0"/>
                <a:cs typeface="Open Sans" panose="020B0606030504020204" pitchFamily="34" charset="0"/>
              </a:defRPr>
            </a:lvl1pPr>
            <a:lvl2pPr marL="456758" indent="0" algn="ctr" defTabSz="914400" rtl="0" eaLnBrk="1" latinLnBrk="0" hangingPunct="1">
              <a:spcBef>
                <a:spcPts val="1200"/>
              </a:spcBef>
              <a:spcAft>
                <a:spcPts val="0"/>
              </a:spcAft>
              <a:buClrTx/>
              <a:buFont typeface="Arial" pitchFamily="34" charset="0"/>
              <a:buNone/>
              <a:tabLst>
                <a:tab pos="1201738" algn="l"/>
              </a:tabLst>
              <a:defRPr sz="1800" b="0" i="0" kern="1200">
                <a:solidFill>
                  <a:schemeClr val="tx1">
                    <a:tint val="75000"/>
                  </a:schemeClr>
                </a:solidFill>
                <a:latin typeface="+mn-lt"/>
                <a:ea typeface="Open Sans" panose="020B0606030504020204" pitchFamily="34" charset="0"/>
                <a:cs typeface="Open Sans" panose="020B0606030504020204" pitchFamily="34" charset="0"/>
              </a:defRPr>
            </a:lvl2pPr>
            <a:lvl3pPr marL="913514" indent="0" algn="ctr" defTabSz="914400" rtl="0" eaLnBrk="1" latinLnBrk="0" hangingPunct="1">
              <a:spcBef>
                <a:spcPts val="300"/>
              </a:spcBef>
              <a:spcAft>
                <a:spcPts val="0"/>
              </a:spcAft>
              <a:buClrTx/>
              <a:buFont typeface="Lucida Grande"/>
              <a:buNone/>
              <a:tabLst>
                <a:tab pos="1201738" algn="l"/>
              </a:tabLst>
              <a:defRPr sz="1800" b="0" i="0" kern="1200">
                <a:solidFill>
                  <a:schemeClr val="tx1">
                    <a:tint val="75000"/>
                  </a:schemeClr>
                </a:solidFill>
                <a:latin typeface="+mn-lt"/>
                <a:ea typeface="Open Sans" panose="020B0606030504020204" pitchFamily="34" charset="0"/>
                <a:cs typeface="Open Sans" panose="020B0606030504020204" pitchFamily="34" charset="0"/>
              </a:defRPr>
            </a:lvl3pPr>
            <a:lvl4pPr marL="1370274" indent="0" algn="ctr" defTabSz="914400" rtl="0" eaLnBrk="1" latinLnBrk="0" hangingPunct="1">
              <a:spcBef>
                <a:spcPts val="300"/>
              </a:spcBef>
              <a:spcAft>
                <a:spcPts val="0"/>
              </a:spcAft>
              <a:buClrTx/>
              <a:buFont typeface="Arial" pitchFamily="34" charset="0"/>
              <a:buNone/>
              <a:tabLst>
                <a:tab pos="1201738" algn="l"/>
              </a:tabLst>
              <a:defRPr sz="1800" b="0" i="0" kern="1200">
                <a:solidFill>
                  <a:schemeClr val="tx1">
                    <a:tint val="75000"/>
                  </a:schemeClr>
                </a:solidFill>
                <a:latin typeface="+mn-lt"/>
                <a:ea typeface="Open Sans" panose="020B0606030504020204" pitchFamily="34" charset="0"/>
                <a:cs typeface="Open Sans" panose="020B0606030504020204" pitchFamily="34" charset="0"/>
              </a:defRPr>
            </a:lvl4pPr>
            <a:lvl5pPr marL="1827029" indent="0" algn="ctr" defTabSz="914400" rtl="0" eaLnBrk="1" latinLnBrk="0" hangingPunct="1">
              <a:spcBef>
                <a:spcPts val="300"/>
              </a:spcBef>
              <a:spcAft>
                <a:spcPts val="0"/>
              </a:spcAft>
              <a:buClrTx/>
              <a:buFont typeface="Lucida Grande"/>
              <a:buNone/>
              <a:tabLst>
                <a:tab pos="1201738" algn="l"/>
              </a:tabLst>
              <a:defRPr sz="1800" b="0" i="0" kern="1200">
                <a:solidFill>
                  <a:schemeClr val="tx1">
                    <a:tint val="75000"/>
                  </a:schemeClr>
                </a:solidFill>
                <a:latin typeface="+mn-lt"/>
                <a:ea typeface="Open Sans" panose="020B0606030504020204" pitchFamily="34" charset="0"/>
                <a:cs typeface="Open Sans" panose="020B0606030504020204" pitchFamily="34" charset="0"/>
              </a:defRPr>
            </a:lvl5pPr>
            <a:lvl6pPr marL="2283788"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0546"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73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4061"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Presentation subtitle</a:t>
            </a:r>
            <a:endParaRPr lang="en-US" dirty="0"/>
          </a:p>
        </p:txBody>
      </p:sp>
      <p:sp>
        <p:nvSpPr>
          <p:cNvPr id="38" name="Picture Placeholder 5"/>
          <p:cNvSpPr>
            <a:spLocks noGrp="1"/>
          </p:cNvSpPr>
          <p:nvPr>
            <p:ph type="pic" sz="quarter" idx="15" hasCustomPrompt="1"/>
          </p:nvPr>
        </p:nvSpPr>
        <p:spPr>
          <a:xfrm>
            <a:off x="0" y="0"/>
            <a:ext cx="12188825" cy="4350553"/>
          </a:xfrm>
          <a:solidFill>
            <a:schemeClr val="bg2"/>
          </a:solidFill>
        </p:spPr>
        <p:txBody>
          <a:bodyPr anchor="ctr"/>
          <a:lstStyle>
            <a:lvl1pPr algn="ctr">
              <a:lnSpc>
                <a:spcPct val="80000"/>
              </a:lnSpc>
              <a:defRPr sz="6600" b="0" baseline="0">
                <a:solidFill>
                  <a:schemeClr val="bg2">
                    <a:lumMod val="20000"/>
                    <a:lumOff val="80000"/>
                  </a:schemeClr>
                </a:solidFill>
                <a:latin typeface="Open Sans Bold"/>
                <a:cs typeface="Open Sans Bold"/>
              </a:defRPr>
            </a:lvl1pPr>
          </a:lstStyle>
          <a:p>
            <a:r>
              <a:rPr lang="en-US" dirty="0" smtClean="0"/>
              <a:t>IMAGE</a:t>
            </a:r>
            <a:endParaRPr lang="en-US" dirty="0"/>
          </a:p>
        </p:txBody>
      </p:sp>
      <p:sp>
        <p:nvSpPr>
          <p:cNvPr id="39" name="Subtitle 2"/>
          <p:cNvSpPr>
            <a:spLocks noGrp="1"/>
          </p:cNvSpPr>
          <p:nvPr>
            <p:ph type="subTitle" idx="1" hasCustomPrompt="1"/>
          </p:nvPr>
        </p:nvSpPr>
        <p:spPr bwMode="white">
          <a:xfrm>
            <a:off x="3510033" y="5285903"/>
            <a:ext cx="5168758" cy="371869"/>
          </a:xfrm>
        </p:spPr>
        <p:txBody>
          <a:bodyPr anchor="t">
            <a:normAutofit/>
          </a:bodyPr>
          <a:lstStyle>
            <a:lvl1pPr marL="0" indent="0" algn="ctr">
              <a:buNone/>
              <a:defRPr sz="1400" b="0" cap="none" spc="0" baseline="0">
                <a:solidFill>
                  <a:schemeClr val="accent2"/>
                </a:solidFill>
                <a:latin typeface="+mn-lt"/>
                <a:ea typeface="Open Sans" panose="020B0606030504020204" pitchFamily="34" charset="0"/>
                <a:cs typeface="Open Sans" panose="020B0606030504020204" pitchFamily="34"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3773014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D4">
    <p:spTree>
      <p:nvGrpSpPr>
        <p:cNvPr id="1" name=""/>
        <p:cNvGrpSpPr/>
        <p:nvPr/>
      </p:nvGrpSpPr>
      <p:grpSpPr>
        <a:xfrm>
          <a:off x="0" y="0"/>
          <a:ext cx="0" cy="0"/>
          <a:chOff x="0" y="0"/>
          <a:chExt cx="0" cy="0"/>
        </a:xfrm>
      </p:grpSpPr>
      <p:sp>
        <p:nvSpPr>
          <p:cNvPr id="5" name="Rectangle 4"/>
          <p:cNvSpPr/>
          <p:nvPr userDrawn="1"/>
        </p:nvSpPr>
        <p:spPr>
          <a:xfrm>
            <a:off x="-1" y="4117660"/>
            <a:ext cx="12188826" cy="27403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7"/>
          <p:cNvSpPr>
            <a:spLocks noGrp="1"/>
          </p:cNvSpPr>
          <p:nvPr>
            <p:ph type="body" sz="quarter" idx="11" hasCustomPrompt="1"/>
          </p:nvPr>
        </p:nvSpPr>
        <p:spPr>
          <a:xfrm>
            <a:off x="472408" y="6173393"/>
            <a:ext cx="2362200" cy="431800"/>
          </a:xfrm>
        </p:spPr>
        <p:txBody>
          <a:bodyPr anchor="b"/>
          <a:lstStyle>
            <a:lvl1pPr>
              <a:defRPr sz="1200" baseline="0">
                <a:solidFill>
                  <a:schemeClr val="accent2"/>
                </a:solidFill>
              </a:defRPr>
            </a:lvl1pPr>
          </a:lstStyle>
          <a:p>
            <a:pPr lvl="0"/>
            <a:r>
              <a:rPr lang="en-US" dirty="0"/>
              <a:t>Presenter Name</a:t>
            </a:r>
          </a:p>
        </p:txBody>
      </p:sp>
      <p:sp>
        <p:nvSpPr>
          <p:cNvPr id="17" name="Text Placeholder 7"/>
          <p:cNvSpPr>
            <a:spLocks noGrp="1"/>
          </p:cNvSpPr>
          <p:nvPr>
            <p:ph type="body" sz="quarter" idx="12" hasCustomPrompt="1"/>
          </p:nvPr>
        </p:nvSpPr>
        <p:spPr>
          <a:xfrm>
            <a:off x="9389894" y="6173393"/>
            <a:ext cx="2362200" cy="431800"/>
          </a:xfrm>
        </p:spPr>
        <p:txBody>
          <a:bodyPr anchor="b"/>
          <a:lstStyle>
            <a:lvl1pPr algn="r">
              <a:defRPr sz="1200" baseline="0">
                <a:solidFill>
                  <a:schemeClr val="accent2"/>
                </a:solidFill>
              </a:defRPr>
            </a:lvl1pPr>
          </a:lstStyle>
          <a:p>
            <a:pPr lvl="0"/>
            <a:r>
              <a:rPr lang="en-US" dirty="0"/>
              <a:t>Date</a:t>
            </a:r>
          </a:p>
        </p:txBody>
      </p:sp>
      <p:sp>
        <p:nvSpPr>
          <p:cNvPr id="18" name="Subtitle 2"/>
          <p:cNvSpPr>
            <a:spLocks noGrp="1"/>
          </p:cNvSpPr>
          <p:nvPr>
            <p:ph type="subTitle" idx="1" hasCustomPrompt="1"/>
          </p:nvPr>
        </p:nvSpPr>
        <p:spPr bwMode="white">
          <a:xfrm>
            <a:off x="3510033" y="5285903"/>
            <a:ext cx="5168758" cy="371869"/>
          </a:xfrm>
        </p:spPr>
        <p:txBody>
          <a:bodyPr anchor="t">
            <a:normAutofit/>
          </a:bodyPr>
          <a:lstStyle>
            <a:lvl1pPr marL="0" indent="0" algn="ctr">
              <a:buNone/>
              <a:defRPr sz="1400" b="0" cap="none" spc="0" baseline="0">
                <a:solidFill>
                  <a:schemeClr val="accent2"/>
                </a:solidFill>
                <a:latin typeface="+mn-lt"/>
                <a:ea typeface="Open Sans" panose="020B0606030504020204" pitchFamily="34" charset="0"/>
                <a:cs typeface="Open Sans" panose="020B0606030504020204" pitchFamily="34"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9" name="Picture Placeholder 5"/>
          <p:cNvSpPr>
            <a:spLocks noGrp="1"/>
          </p:cNvSpPr>
          <p:nvPr>
            <p:ph type="pic" sz="quarter" idx="13" hasCustomPrompt="1"/>
          </p:nvPr>
        </p:nvSpPr>
        <p:spPr>
          <a:xfrm>
            <a:off x="6236130" y="6213564"/>
            <a:ext cx="1270751" cy="287783"/>
          </a:xfrm>
          <a:solidFill>
            <a:schemeClr val="bg2"/>
          </a:solidFill>
        </p:spPr>
        <p:txBody>
          <a:bodyPr anchor="ctr"/>
          <a:lstStyle>
            <a:lvl1pPr algn="ctr">
              <a:defRPr sz="1000" b="1" baseline="0">
                <a:solidFill>
                  <a:schemeClr val="tx1"/>
                </a:solidFill>
                <a:latin typeface="Open Sans Bold"/>
                <a:cs typeface="Open Sans Bold"/>
              </a:defRPr>
            </a:lvl1pPr>
          </a:lstStyle>
          <a:p>
            <a:r>
              <a:rPr lang="en-US" dirty="0"/>
              <a:t>PARTNER LOGO</a:t>
            </a:r>
          </a:p>
        </p:txBody>
      </p:sp>
      <p:grpSp>
        <p:nvGrpSpPr>
          <p:cNvPr id="20" name="Group 19"/>
          <p:cNvGrpSpPr/>
          <p:nvPr userDrawn="1"/>
        </p:nvGrpSpPr>
        <p:grpSpPr>
          <a:xfrm>
            <a:off x="4739898" y="6184495"/>
            <a:ext cx="1249434" cy="316852"/>
            <a:chOff x="5518839" y="6290820"/>
            <a:chExt cx="1249434" cy="316852"/>
          </a:xfrm>
          <a:solidFill>
            <a:schemeClr val="accent2"/>
          </a:solidFill>
        </p:grpSpPr>
        <p:sp>
          <p:nvSpPr>
            <p:cNvPr id="21" name="Freeform 5"/>
            <p:cNvSpPr>
              <a:spLocks noEditPoints="1"/>
            </p:cNvSpPr>
            <p:nvPr userDrawn="1"/>
          </p:nvSpPr>
          <p:spPr bwMode="auto">
            <a:xfrm>
              <a:off x="5518839" y="6290820"/>
              <a:ext cx="1167929" cy="316852"/>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noEditPoints="1"/>
            </p:cNvSpPr>
            <p:nvPr userDrawn="1"/>
          </p:nvSpPr>
          <p:spPr bwMode="auto">
            <a:xfrm>
              <a:off x="6699791" y="6340239"/>
              <a:ext cx="68482" cy="73152"/>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Picture Placeholder 5"/>
          <p:cNvSpPr>
            <a:spLocks noGrp="1"/>
          </p:cNvSpPr>
          <p:nvPr>
            <p:ph type="pic" sz="quarter" idx="15" hasCustomPrompt="1"/>
          </p:nvPr>
        </p:nvSpPr>
        <p:spPr>
          <a:xfrm>
            <a:off x="0" y="0"/>
            <a:ext cx="12188825" cy="4350553"/>
          </a:xfrm>
          <a:solidFill>
            <a:schemeClr val="bg2"/>
          </a:solidFill>
        </p:spPr>
        <p:txBody>
          <a:bodyPr anchor="ctr"/>
          <a:lstStyle>
            <a:lvl1pPr algn="ctr">
              <a:lnSpc>
                <a:spcPct val="80000"/>
              </a:lnSpc>
              <a:defRPr sz="6600" b="0" baseline="0">
                <a:solidFill>
                  <a:schemeClr val="bg2">
                    <a:lumMod val="20000"/>
                    <a:lumOff val="80000"/>
                  </a:schemeClr>
                </a:solidFill>
                <a:latin typeface="Open Sans Bold"/>
                <a:cs typeface="Open Sans Bold"/>
              </a:defRPr>
            </a:lvl1pPr>
          </a:lstStyle>
          <a:p>
            <a:r>
              <a:rPr lang="en-US" dirty="0" smtClean="0"/>
              <a:t>IMAGE</a:t>
            </a:r>
            <a:endParaRPr lang="en-US" dirty="0"/>
          </a:p>
        </p:txBody>
      </p:sp>
    </p:spTree>
    <p:extLst>
      <p:ext uri="{BB962C8B-B14F-4D97-AF65-F5344CB8AC3E}">
        <p14:creationId xmlns:p14="http://schemas.microsoft.com/office/powerpoint/2010/main" val="4163300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455613"/>
            <a:ext cx="11274425" cy="5932487"/>
          </a:xfrm>
        </p:spPr>
        <p:txBody>
          <a:bodyPr anchor="ctr" anchorCtr="1"/>
          <a:lstStyle>
            <a:lvl1pPr marL="0" indent="0" algn="ctr">
              <a:buFontTx/>
              <a:buNone/>
              <a:tabLst>
                <a:tab pos="1201738" algn="l"/>
              </a:tabLst>
              <a:defRPr sz="7200"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800"/>
              </a:spcBef>
              <a:buFontTx/>
              <a:buNone/>
              <a:tabLst>
                <a:tab pos="1201738" algn="l"/>
              </a:tabLst>
              <a:defRPr sz="1400">
                <a:solidFill>
                  <a:schemeClr val="bg1"/>
                </a:solidFill>
              </a:defRPr>
            </a:lvl2pPr>
            <a:lvl3pPr marL="0" indent="0" algn="ctr">
              <a:buFontTx/>
              <a:buNone/>
              <a:tabLst>
                <a:tab pos="1201738" algn="l"/>
              </a:tabLst>
              <a:defRPr sz="2000">
                <a:solidFill>
                  <a:schemeClr val="bg1"/>
                </a:solidFill>
              </a:defRPr>
            </a:lvl3pPr>
            <a:lvl4pPr marL="0" indent="0" algn="ctr">
              <a:buFontTx/>
              <a:buNone/>
              <a:tabLst>
                <a:tab pos="1201738" algn="l"/>
              </a:tabLst>
              <a:defRPr sz="2000">
                <a:solidFill>
                  <a:schemeClr val="bg1"/>
                </a:solidFill>
              </a:defRPr>
            </a:lvl4pPr>
            <a:lvl5pPr marL="0" indent="0" algn="ctr">
              <a:buFontTx/>
              <a:buNone/>
              <a:tabLst>
                <a:tab pos="1201738" algn="l"/>
              </a:tabLst>
              <a:defRPr sz="2000">
                <a:solidFill>
                  <a:schemeClr val="bg1"/>
                </a:solidFill>
              </a:defRPr>
            </a:lvl5pPr>
          </a:lstStyle>
          <a:p>
            <a:pPr lvl="0"/>
            <a:r>
              <a:rPr lang="en-US" dirty="0" smtClean="0"/>
              <a:t>Divider</a:t>
            </a:r>
          </a:p>
          <a:p>
            <a:pPr lvl="1"/>
            <a:r>
              <a:rPr lang="en-US" dirty="0" smtClean="0"/>
              <a:t>Second level</a:t>
            </a:r>
          </a:p>
        </p:txBody>
      </p:sp>
    </p:spTree>
    <p:extLst>
      <p:ext uri="{BB962C8B-B14F-4D97-AF65-F5344CB8AC3E}">
        <p14:creationId xmlns:p14="http://schemas.microsoft.com/office/powerpoint/2010/main" val="68769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5" y="388063"/>
            <a:ext cx="9454896" cy="731610"/>
          </a:xfrm>
        </p:spPr>
        <p:txBody>
          <a:bodyPr anchor="ctr"/>
          <a:lstStyle>
            <a:lvl1pPr>
              <a:defRPr>
                <a:solidFill>
                  <a:schemeClr val="accent2"/>
                </a:solidFill>
              </a:defRPr>
            </a:lvl1pPr>
          </a:lstStyle>
          <a:p>
            <a:r>
              <a:rPr lang="en-US" dirty="0" smtClean="0"/>
              <a:t>Title</a:t>
            </a:r>
            <a:endParaRPr lang="en-US" dirty="0"/>
          </a:p>
        </p:txBody>
      </p:sp>
      <p:sp>
        <p:nvSpPr>
          <p:cNvPr id="4" name="Content Placeholder 3"/>
          <p:cNvSpPr>
            <a:spLocks noGrp="1"/>
          </p:cNvSpPr>
          <p:nvPr>
            <p:ph sz="quarter" idx="10" hasCustomPrompt="1"/>
          </p:nvPr>
        </p:nvSpPr>
        <p:spPr>
          <a:xfrm>
            <a:off x="457200" y="1600200"/>
            <a:ext cx="9450388" cy="4635500"/>
          </a:xfrm>
        </p:spPr>
        <p:txBody>
          <a:bodyPr/>
          <a:lstStyle>
            <a:lvl1pPr>
              <a:defRPr sz="1800"/>
            </a:lvl1pPr>
            <a:lvl2pPr>
              <a:defRPr sz="1800"/>
            </a:lvl2pPr>
            <a:lvl3pPr>
              <a:defRPr sz="1800"/>
            </a:lvl3pPr>
            <a:lvl4pPr>
              <a:defRPr sz="1800"/>
            </a:lvl4pPr>
            <a:lvl5pPr>
              <a:defRPr sz="1800"/>
            </a:lvl5pPr>
          </a:lstStyle>
          <a:p>
            <a:pPr lvl="0"/>
            <a:r>
              <a:rPr lang="en-US" dirty="0" smtClean="0"/>
              <a:t>First-level</a:t>
            </a:r>
            <a:endParaRPr lang="en-US" dirty="0"/>
          </a:p>
          <a:p>
            <a:pPr lvl="1"/>
            <a:r>
              <a:rPr lang="en-US" dirty="0" smtClean="0"/>
              <a:t>Second-level</a:t>
            </a:r>
            <a:endParaRPr lang="en-US" dirty="0"/>
          </a:p>
          <a:p>
            <a:pPr lvl="2"/>
            <a:r>
              <a:rPr lang="en-US" dirty="0" smtClean="0"/>
              <a:t>Third-level</a:t>
            </a:r>
            <a:endParaRPr lang="en-US" dirty="0"/>
          </a:p>
        </p:txBody>
      </p:sp>
      <p:cxnSp>
        <p:nvCxnSpPr>
          <p:cNvPr id="9" name="Straight Connector 8"/>
          <p:cNvCxnSpPr/>
          <p:nvPr userDrawn="1"/>
        </p:nvCxnSpPr>
        <p:spPr>
          <a:xfrm>
            <a:off x="451206" y="1222520"/>
            <a:ext cx="112915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279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guide id="3" orient="horz" pos="39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p:nvGrpSpPr>
        <p:grpSpPr>
          <a:xfrm>
            <a:off x="5841888" y="6443197"/>
            <a:ext cx="528691" cy="134678"/>
            <a:chOff x="5841888" y="6443197"/>
            <a:chExt cx="528691" cy="134678"/>
          </a:xfrm>
          <a:solidFill>
            <a:schemeClr val="accent2"/>
          </a:solidFill>
        </p:grpSpPr>
        <p:sp>
          <p:nvSpPr>
            <p:cNvPr id="10" name="Freeform 5"/>
            <p:cNvSpPr>
              <a:spLocks noEditPoints="1"/>
            </p:cNvSpPr>
            <p:nvPr userDrawn="1"/>
          </p:nvSpPr>
          <p:spPr bwMode="auto">
            <a:xfrm>
              <a:off x="5841888" y="6443197"/>
              <a:ext cx="496424" cy="134678"/>
            </a:xfrm>
            <a:custGeom>
              <a:avLst/>
              <a:gdLst>
                <a:gd name="T0" fmla="*/ 610 w 1071"/>
                <a:gd name="T1" fmla="*/ 283 h 288"/>
                <a:gd name="T2" fmla="*/ 486 w 1071"/>
                <a:gd name="T3" fmla="*/ 216 h 288"/>
                <a:gd name="T4" fmla="*/ 462 w 1071"/>
                <a:gd name="T5" fmla="*/ 108 h 288"/>
                <a:gd name="T6" fmla="*/ 518 w 1071"/>
                <a:gd name="T7" fmla="*/ 0 h 288"/>
                <a:gd name="T8" fmla="*/ 558 w 1071"/>
                <a:gd name="T9" fmla="*/ 60 h 288"/>
                <a:gd name="T10" fmla="*/ 603 w 1071"/>
                <a:gd name="T11" fmla="*/ 108 h 288"/>
                <a:gd name="T12" fmla="*/ 557 w 1071"/>
                <a:gd name="T13" fmla="*/ 195 h 288"/>
                <a:gd name="T14" fmla="*/ 607 w 1071"/>
                <a:gd name="T15" fmla="*/ 233 h 288"/>
                <a:gd name="T16" fmla="*/ 844 w 1071"/>
                <a:gd name="T17" fmla="*/ 135 h 288"/>
                <a:gd name="T18" fmla="*/ 638 w 1071"/>
                <a:gd name="T19" fmla="*/ 60 h 288"/>
                <a:gd name="T20" fmla="*/ 638 w 1071"/>
                <a:gd name="T21" fmla="*/ 283 h 288"/>
                <a:gd name="T22" fmla="*/ 710 w 1071"/>
                <a:gd name="T23" fmla="*/ 179 h 288"/>
                <a:gd name="T24" fmla="*/ 739 w 1071"/>
                <a:gd name="T25" fmla="*/ 99 h 288"/>
                <a:gd name="T26" fmla="*/ 774 w 1071"/>
                <a:gd name="T27" fmla="*/ 179 h 288"/>
                <a:gd name="T28" fmla="*/ 847 w 1071"/>
                <a:gd name="T29" fmla="*/ 283 h 288"/>
                <a:gd name="T30" fmla="*/ 340 w 1071"/>
                <a:gd name="T31" fmla="*/ 189 h 288"/>
                <a:gd name="T32" fmla="*/ 311 w 1071"/>
                <a:gd name="T33" fmla="*/ 190 h 288"/>
                <a:gd name="T34" fmla="*/ 431 w 1071"/>
                <a:gd name="T35" fmla="*/ 226 h 288"/>
                <a:gd name="T36" fmla="*/ 360 w 1071"/>
                <a:gd name="T37" fmla="*/ 288 h 288"/>
                <a:gd name="T38" fmla="*/ 195 w 1071"/>
                <a:gd name="T39" fmla="*/ 187 h 288"/>
                <a:gd name="T40" fmla="*/ 198 w 1071"/>
                <a:gd name="T41" fmla="*/ 283 h 288"/>
                <a:gd name="T42" fmla="*/ 0 w 1071"/>
                <a:gd name="T43" fmla="*/ 215 h 288"/>
                <a:gd name="T44" fmla="*/ 126 w 1071"/>
                <a:gd name="T45" fmla="*/ 148 h 288"/>
                <a:gd name="T46" fmla="*/ 84 w 1071"/>
                <a:gd name="T47" fmla="*/ 99 h 288"/>
                <a:gd name="T48" fmla="*/ 20 w 1071"/>
                <a:gd name="T49" fmla="*/ 65 h 288"/>
                <a:gd name="T50" fmla="*/ 197 w 1071"/>
                <a:gd name="T51" fmla="*/ 138 h 288"/>
                <a:gd name="T52" fmla="*/ 237 w 1071"/>
                <a:gd name="T53" fmla="*/ 149 h 288"/>
                <a:gd name="T54" fmla="*/ 445 w 1071"/>
                <a:gd name="T55" fmla="*/ 120 h 288"/>
                <a:gd name="T56" fmla="*/ 125 w 1071"/>
                <a:gd name="T57" fmla="*/ 242 h 288"/>
                <a:gd name="T58" fmla="*/ 115 w 1071"/>
                <a:gd name="T59" fmla="*/ 186 h 288"/>
                <a:gd name="T60" fmla="*/ 104 w 1071"/>
                <a:gd name="T61" fmla="*/ 244 h 288"/>
                <a:gd name="T62" fmla="*/ 332 w 1071"/>
                <a:gd name="T63" fmla="*/ 151 h 288"/>
                <a:gd name="T64" fmla="*/ 350 w 1071"/>
                <a:gd name="T65" fmla="*/ 95 h 288"/>
                <a:gd name="T66" fmla="*/ 311 w 1071"/>
                <a:gd name="T67" fmla="*/ 150 h 288"/>
                <a:gd name="T68" fmla="*/ 1071 w 1071"/>
                <a:gd name="T69" fmla="*/ 283 h 288"/>
                <a:gd name="T70" fmla="*/ 873 w 1071"/>
                <a:gd name="T71" fmla="*/ 215 h 288"/>
                <a:gd name="T72" fmla="*/ 999 w 1071"/>
                <a:gd name="T73" fmla="*/ 148 h 288"/>
                <a:gd name="T74" fmla="*/ 958 w 1071"/>
                <a:gd name="T75" fmla="*/ 99 h 288"/>
                <a:gd name="T76" fmla="*/ 893 w 1071"/>
                <a:gd name="T77" fmla="*/ 65 h 288"/>
                <a:gd name="T78" fmla="*/ 1070 w 1071"/>
                <a:gd name="T79" fmla="*/ 138 h 288"/>
                <a:gd name="T80" fmla="*/ 1071 w 1071"/>
                <a:gd name="T81" fmla="*/ 283 h 288"/>
                <a:gd name="T82" fmla="*/ 998 w 1071"/>
                <a:gd name="T83" fmla="*/ 186 h 288"/>
                <a:gd name="T84" fmla="*/ 943 w 1071"/>
                <a:gd name="T85" fmla="*/ 216 h 288"/>
                <a:gd name="T86" fmla="*/ 998 w 1071"/>
                <a:gd name="T87"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88">
                  <a:moveTo>
                    <a:pt x="607" y="233"/>
                  </a:moveTo>
                  <a:cubicBezTo>
                    <a:pt x="610" y="283"/>
                    <a:pt x="610" y="283"/>
                    <a:pt x="610" y="283"/>
                  </a:cubicBezTo>
                  <a:cubicBezTo>
                    <a:pt x="604" y="284"/>
                    <a:pt x="587" y="288"/>
                    <a:pt x="562" y="288"/>
                  </a:cubicBezTo>
                  <a:cubicBezTo>
                    <a:pt x="513" y="288"/>
                    <a:pt x="486" y="267"/>
                    <a:pt x="486" y="216"/>
                  </a:cubicBezTo>
                  <a:cubicBezTo>
                    <a:pt x="486" y="176"/>
                    <a:pt x="487" y="132"/>
                    <a:pt x="488" y="108"/>
                  </a:cubicBezTo>
                  <a:cubicBezTo>
                    <a:pt x="462" y="108"/>
                    <a:pt x="462" y="108"/>
                    <a:pt x="462" y="108"/>
                  </a:cubicBezTo>
                  <a:cubicBezTo>
                    <a:pt x="462" y="97"/>
                    <a:pt x="462" y="82"/>
                    <a:pt x="462" y="70"/>
                  </a:cubicBezTo>
                  <a:cubicBezTo>
                    <a:pt x="500" y="64"/>
                    <a:pt x="513" y="42"/>
                    <a:pt x="518" y="0"/>
                  </a:cubicBezTo>
                  <a:cubicBezTo>
                    <a:pt x="561" y="0"/>
                    <a:pt x="561" y="0"/>
                    <a:pt x="561" y="0"/>
                  </a:cubicBezTo>
                  <a:cubicBezTo>
                    <a:pt x="559" y="17"/>
                    <a:pt x="558" y="43"/>
                    <a:pt x="558" y="60"/>
                  </a:cubicBezTo>
                  <a:cubicBezTo>
                    <a:pt x="603" y="60"/>
                    <a:pt x="603" y="60"/>
                    <a:pt x="603" y="60"/>
                  </a:cubicBezTo>
                  <a:cubicBezTo>
                    <a:pt x="603" y="108"/>
                    <a:pt x="603" y="108"/>
                    <a:pt x="603" y="108"/>
                  </a:cubicBezTo>
                  <a:cubicBezTo>
                    <a:pt x="557" y="108"/>
                    <a:pt x="557" y="108"/>
                    <a:pt x="557" y="108"/>
                  </a:cubicBezTo>
                  <a:cubicBezTo>
                    <a:pt x="557" y="195"/>
                    <a:pt x="557" y="195"/>
                    <a:pt x="557" y="195"/>
                  </a:cubicBezTo>
                  <a:cubicBezTo>
                    <a:pt x="557" y="229"/>
                    <a:pt x="564" y="238"/>
                    <a:pt x="587" y="238"/>
                  </a:cubicBezTo>
                  <a:cubicBezTo>
                    <a:pt x="594" y="238"/>
                    <a:pt x="603" y="236"/>
                    <a:pt x="607" y="233"/>
                  </a:cubicBezTo>
                  <a:close/>
                  <a:moveTo>
                    <a:pt x="844" y="179"/>
                  </a:moveTo>
                  <a:cubicBezTo>
                    <a:pt x="844" y="160"/>
                    <a:pt x="844" y="135"/>
                    <a:pt x="844" y="135"/>
                  </a:cubicBezTo>
                  <a:cubicBezTo>
                    <a:pt x="844" y="78"/>
                    <a:pt x="820" y="53"/>
                    <a:pt x="749" y="53"/>
                  </a:cubicBezTo>
                  <a:cubicBezTo>
                    <a:pt x="710" y="53"/>
                    <a:pt x="682" y="60"/>
                    <a:pt x="638" y="60"/>
                  </a:cubicBezTo>
                  <a:cubicBezTo>
                    <a:pt x="641" y="99"/>
                    <a:pt x="641" y="149"/>
                    <a:pt x="640" y="179"/>
                  </a:cubicBezTo>
                  <a:cubicBezTo>
                    <a:pt x="641" y="210"/>
                    <a:pt x="639" y="265"/>
                    <a:pt x="638" y="283"/>
                  </a:cubicBezTo>
                  <a:cubicBezTo>
                    <a:pt x="713" y="283"/>
                    <a:pt x="713" y="283"/>
                    <a:pt x="713" y="283"/>
                  </a:cubicBezTo>
                  <a:cubicBezTo>
                    <a:pt x="712" y="265"/>
                    <a:pt x="710" y="214"/>
                    <a:pt x="710" y="179"/>
                  </a:cubicBezTo>
                  <a:cubicBezTo>
                    <a:pt x="710" y="159"/>
                    <a:pt x="711" y="135"/>
                    <a:pt x="711" y="103"/>
                  </a:cubicBezTo>
                  <a:cubicBezTo>
                    <a:pt x="719" y="100"/>
                    <a:pt x="728" y="99"/>
                    <a:pt x="739" y="99"/>
                  </a:cubicBezTo>
                  <a:cubicBezTo>
                    <a:pt x="765" y="99"/>
                    <a:pt x="774" y="111"/>
                    <a:pt x="774" y="145"/>
                  </a:cubicBezTo>
                  <a:cubicBezTo>
                    <a:pt x="774" y="145"/>
                    <a:pt x="774" y="166"/>
                    <a:pt x="774" y="179"/>
                  </a:cubicBezTo>
                  <a:cubicBezTo>
                    <a:pt x="774" y="210"/>
                    <a:pt x="773" y="265"/>
                    <a:pt x="772" y="283"/>
                  </a:cubicBezTo>
                  <a:cubicBezTo>
                    <a:pt x="847" y="283"/>
                    <a:pt x="847" y="283"/>
                    <a:pt x="847" y="283"/>
                  </a:cubicBezTo>
                  <a:cubicBezTo>
                    <a:pt x="845" y="265"/>
                    <a:pt x="844" y="214"/>
                    <a:pt x="844" y="179"/>
                  </a:cubicBezTo>
                  <a:close/>
                  <a:moveTo>
                    <a:pt x="340" y="189"/>
                  </a:moveTo>
                  <a:cubicBezTo>
                    <a:pt x="332" y="189"/>
                    <a:pt x="318" y="189"/>
                    <a:pt x="311" y="188"/>
                  </a:cubicBezTo>
                  <a:cubicBezTo>
                    <a:pt x="311" y="190"/>
                    <a:pt x="311" y="190"/>
                    <a:pt x="311" y="190"/>
                  </a:cubicBezTo>
                  <a:cubicBezTo>
                    <a:pt x="311" y="222"/>
                    <a:pt x="332" y="242"/>
                    <a:pt x="371" y="242"/>
                  </a:cubicBezTo>
                  <a:cubicBezTo>
                    <a:pt x="395" y="242"/>
                    <a:pt x="416" y="235"/>
                    <a:pt x="431" y="226"/>
                  </a:cubicBezTo>
                  <a:cubicBezTo>
                    <a:pt x="434" y="276"/>
                    <a:pt x="434" y="276"/>
                    <a:pt x="434" y="276"/>
                  </a:cubicBezTo>
                  <a:cubicBezTo>
                    <a:pt x="419" y="283"/>
                    <a:pt x="389" y="288"/>
                    <a:pt x="360" y="288"/>
                  </a:cubicBezTo>
                  <a:cubicBezTo>
                    <a:pt x="281" y="288"/>
                    <a:pt x="243" y="261"/>
                    <a:pt x="237" y="188"/>
                  </a:cubicBezTo>
                  <a:cubicBezTo>
                    <a:pt x="228" y="187"/>
                    <a:pt x="214" y="187"/>
                    <a:pt x="195" y="187"/>
                  </a:cubicBezTo>
                  <a:cubicBezTo>
                    <a:pt x="195" y="200"/>
                    <a:pt x="194" y="211"/>
                    <a:pt x="194" y="220"/>
                  </a:cubicBezTo>
                  <a:cubicBezTo>
                    <a:pt x="194" y="238"/>
                    <a:pt x="195" y="265"/>
                    <a:pt x="198" y="283"/>
                  </a:cubicBezTo>
                  <a:cubicBezTo>
                    <a:pt x="154" y="283"/>
                    <a:pt x="121" y="288"/>
                    <a:pt x="87" y="288"/>
                  </a:cubicBezTo>
                  <a:cubicBezTo>
                    <a:pt x="22" y="288"/>
                    <a:pt x="0" y="261"/>
                    <a:pt x="0" y="215"/>
                  </a:cubicBezTo>
                  <a:cubicBezTo>
                    <a:pt x="0" y="171"/>
                    <a:pt x="36" y="147"/>
                    <a:pt x="115" y="147"/>
                  </a:cubicBezTo>
                  <a:cubicBezTo>
                    <a:pt x="118" y="147"/>
                    <a:pt x="123" y="147"/>
                    <a:pt x="126" y="148"/>
                  </a:cubicBezTo>
                  <a:cubicBezTo>
                    <a:pt x="126" y="143"/>
                    <a:pt x="126" y="143"/>
                    <a:pt x="126" y="143"/>
                  </a:cubicBezTo>
                  <a:cubicBezTo>
                    <a:pt x="126" y="112"/>
                    <a:pt x="116" y="99"/>
                    <a:pt x="84" y="99"/>
                  </a:cubicBezTo>
                  <a:cubicBezTo>
                    <a:pt x="62" y="99"/>
                    <a:pt x="38" y="107"/>
                    <a:pt x="23" y="115"/>
                  </a:cubicBezTo>
                  <a:cubicBezTo>
                    <a:pt x="20" y="65"/>
                    <a:pt x="20" y="65"/>
                    <a:pt x="20" y="65"/>
                  </a:cubicBezTo>
                  <a:cubicBezTo>
                    <a:pt x="38" y="58"/>
                    <a:pt x="68" y="53"/>
                    <a:pt x="102" y="53"/>
                  </a:cubicBezTo>
                  <a:cubicBezTo>
                    <a:pt x="171" y="53"/>
                    <a:pt x="197" y="75"/>
                    <a:pt x="197" y="138"/>
                  </a:cubicBezTo>
                  <a:cubicBezTo>
                    <a:pt x="197" y="141"/>
                    <a:pt x="197" y="145"/>
                    <a:pt x="197" y="148"/>
                  </a:cubicBezTo>
                  <a:cubicBezTo>
                    <a:pt x="213" y="148"/>
                    <a:pt x="226" y="149"/>
                    <a:pt x="237" y="149"/>
                  </a:cubicBezTo>
                  <a:cubicBezTo>
                    <a:pt x="244" y="87"/>
                    <a:pt x="275" y="53"/>
                    <a:pt x="352" y="53"/>
                  </a:cubicBezTo>
                  <a:cubicBezTo>
                    <a:pt x="416" y="53"/>
                    <a:pt x="445" y="80"/>
                    <a:pt x="445" y="120"/>
                  </a:cubicBezTo>
                  <a:cubicBezTo>
                    <a:pt x="445" y="167"/>
                    <a:pt x="410" y="189"/>
                    <a:pt x="340" y="189"/>
                  </a:cubicBezTo>
                  <a:close/>
                  <a:moveTo>
                    <a:pt x="125" y="242"/>
                  </a:moveTo>
                  <a:cubicBezTo>
                    <a:pt x="124" y="226"/>
                    <a:pt x="124" y="205"/>
                    <a:pt x="125" y="186"/>
                  </a:cubicBezTo>
                  <a:cubicBezTo>
                    <a:pt x="122" y="186"/>
                    <a:pt x="118" y="186"/>
                    <a:pt x="115" y="186"/>
                  </a:cubicBezTo>
                  <a:cubicBezTo>
                    <a:pt x="82" y="186"/>
                    <a:pt x="69" y="197"/>
                    <a:pt x="69" y="216"/>
                  </a:cubicBezTo>
                  <a:cubicBezTo>
                    <a:pt x="69" y="236"/>
                    <a:pt x="80" y="244"/>
                    <a:pt x="104" y="244"/>
                  </a:cubicBezTo>
                  <a:cubicBezTo>
                    <a:pt x="111" y="244"/>
                    <a:pt x="119" y="243"/>
                    <a:pt x="125" y="242"/>
                  </a:cubicBezTo>
                  <a:close/>
                  <a:moveTo>
                    <a:pt x="332" y="151"/>
                  </a:moveTo>
                  <a:cubicBezTo>
                    <a:pt x="362" y="151"/>
                    <a:pt x="377" y="141"/>
                    <a:pt x="377" y="119"/>
                  </a:cubicBezTo>
                  <a:cubicBezTo>
                    <a:pt x="377" y="103"/>
                    <a:pt x="366" y="95"/>
                    <a:pt x="350" y="95"/>
                  </a:cubicBezTo>
                  <a:cubicBezTo>
                    <a:pt x="321" y="95"/>
                    <a:pt x="311" y="118"/>
                    <a:pt x="311" y="149"/>
                  </a:cubicBezTo>
                  <a:cubicBezTo>
                    <a:pt x="311" y="150"/>
                    <a:pt x="311" y="150"/>
                    <a:pt x="311" y="150"/>
                  </a:cubicBezTo>
                  <a:cubicBezTo>
                    <a:pt x="317" y="151"/>
                    <a:pt x="325" y="151"/>
                    <a:pt x="332" y="151"/>
                  </a:cubicBezTo>
                  <a:close/>
                  <a:moveTo>
                    <a:pt x="1071" y="283"/>
                  </a:moveTo>
                  <a:cubicBezTo>
                    <a:pt x="1028" y="283"/>
                    <a:pt x="994" y="288"/>
                    <a:pt x="960" y="288"/>
                  </a:cubicBezTo>
                  <a:cubicBezTo>
                    <a:pt x="896" y="288"/>
                    <a:pt x="873" y="261"/>
                    <a:pt x="873" y="215"/>
                  </a:cubicBezTo>
                  <a:cubicBezTo>
                    <a:pt x="873" y="171"/>
                    <a:pt x="909" y="147"/>
                    <a:pt x="988" y="147"/>
                  </a:cubicBezTo>
                  <a:cubicBezTo>
                    <a:pt x="991" y="147"/>
                    <a:pt x="997" y="147"/>
                    <a:pt x="999" y="148"/>
                  </a:cubicBezTo>
                  <a:cubicBezTo>
                    <a:pt x="999" y="143"/>
                    <a:pt x="999" y="143"/>
                    <a:pt x="999" y="143"/>
                  </a:cubicBezTo>
                  <a:cubicBezTo>
                    <a:pt x="999" y="112"/>
                    <a:pt x="989" y="99"/>
                    <a:pt x="958" y="99"/>
                  </a:cubicBezTo>
                  <a:cubicBezTo>
                    <a:pt x="935" y="99"/>
                    <a:pt x="912" y="107"/>
                    <a:pt x="896" y="115"/>
                  </a:cubicBezTo>
                  <a:cubicBezTo>
                    <a:pt x="893" y="65"/>
                    <a:pt x="893" y="65"/>
                    <a:pt x="893" y="65"/>
                  </a:cubicBezTo>
                  <a:cubicBezTo>
                    <a:pt x="911" y="58"/>
                    <a:pt x="941" y="53"/>
                    <a:pt x="975" y="53"/>
                  </a:cubicBezTo>
                  <a:cubicBezTo>
                    <a:pt x="1044" y="53"/>
                    <a:pt x="1070" y="75"/>
                    <a:pt x="1070" y="138"/>
                  </a:cubicBezTo>
                  <a:cubicBezTo>
                    <a:pt x="1070" y="171"/>
                    <a:pt x="1068" y="200"/>
                    <a:pt x="1068" y="220"/>
                  </a:cubicBezTo>
                  <a:cubicBezTo>
                    <a:pt x="1068" y="238"/>
                    <a:pt x="1068" y="265"/>
                    <a:pt x="1071" y="283"/>
                  </a:cubicBezTo>
                  <a:close/>
                  <a:moveTo>
                    <a:pt x="998" y="242"/>
                  </a:moveTo>
                  <a:cubicBezTo>
                    <a:pt x="997" y="226"/>
                    <a:pt x="998" y="205"/>
                    <a:pt x="998" y="186"/>
                  </a:cubicBezTo>
                  <a:cubicBezTo>
                    <a:pt x="995" y="186"/>
                    <a:pt x="991" y="186"/>
                    <a:pt x="988" y="186"/>
                  </a:cubicBezTo>
                  <a:cubicBezTo>
                    <a:pt x="956" y="186"/>
                    <a:pt x="943" y="197"/>
                    <a:pt x="943" y="216"/>
                  </a:cubicBezTo>
                  <a:cubicBezTo>
                    <a:pt x="943" y="236"/>
                    <a:pt x="953" y="244"/>
                    <a:pt x="977" y="244"/>
                  </a:cubicBezTo>
                  <a:cubicBezTo>
                    <a:pt x="984" y="244"/>
                    <a:pt x="993" y="243"/>
                    <a:pt x="998"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noChangeAspect="1" noEditPoints="1"/>
            </p:cNvSpPr>
            <p:nvPr userDrawn="1"/>
          </p:nvSpPr>
          <p:spPr bwMode="auto">
            <a:xfrm>
              <a:off x="6346127" y="6468230"/>
              <a:ext cx="24452" cy="26333"/>
            </a:xfrm>
            <a:custGeom>
              <a:avLst/>
              <a:gdLst>
                <a:gd name="T0" fmla="*/ 5 w 37"/>
                <a:gd name="T1" fmla="*/ 33 h 39"/>
                <a:gd name="T2" fmla="*/ 1 w 37"/>
                <a:gd name="T3" fmla="*/ 27 h 39"/>
                <a:gd name="T4" fmla="*/ 0 w 37"/>
                <a:gd name="T5" fmla="*/ 20 h 39"/>
                <a:gd name="T6" fmla="*/ 1 w 37"/>
                <a:gd name="T7" fmla="*/ 12 h 39"/>
                <a:gd name="T8" fmla="*/ 5 w 37"/>
                <a:gd name="T9" fmla="*/ 6 h 39"/>
                <a:gd name="T10" fmla="*/ 11 w 37"/>
                <a:gd name="T11" fmla="*/ 2 h 39"/>
                <a:gd name="T12" fmla="*/ 18 w 37"/>
                <a:gd name="T13" fmla="*/ 0 h 39"/>
                <a:gd name="T14" fmla="*/ 26 w 37"/>
                <a:gd name="T15" fmla="*/ 2 h 39"/>
                <a:gd name="T16" fmla="*/ 32 w 37"/>
                <a:gd name="T17" fmla="*/ 6 h 39"/>
                <a:gd name="T18" fmla="*/ 36 w 37"/>
                <a:gd name="T19" fmla="*/ 12 h 39"/>
                <a:gd name="T20" fmla="*/ 37 w 37"/>
                <a:gd name="T21" fmla="*/ 20 h 39"/>
                <a:gd name="T22" fmla="*/ 36 w 37"/>
                <a:gd name="T23" fmla="*/ 27 h 39"/>
                <a:gd name="T24" fmla="*/ 32 w 37"/>
                <a:gd name="T25" fmla="*/ 33 h 39"/>
                <a:gd name="T26" fmla="*/ 26 w 37"/>
                <a:gd name="T27" fmla="*/ 38 h 39"/>
                <a:gd name="T28" fmla="*/ 18 w 37"/>
                <a:gd name="T29" fmla="*/ 39 h 39"/>
                <a:gd name="T30" fmla="*/ 11 w 37"/>
                <a:gd name="T31" fmla="*/ 38 h 39"/>
                <a:gd name="T32" fmla="*/ 5 w 37"/>
                <a:gd name="T33" fmla="*/ 33 h 39"/>
                <a:gd name="T34" fmla="*/ 12 w 37"/>
                <a:gd name="T35" fmla="*/ 35 h 39"/>
                <a:gd name="T36" fmla="*/ 18 w 37"/>
                <a:gd name="T37" fmla="*/ 36 h 39"/>
                <a:gd name="T38" fmla="*/ 25 w 37"/>
                <a:gd name="T39" fmla="*/ 35 h 39"/>
                <a:gd name="T40" fmla="*/ 30 w 37"/>
                <a:gd name="T41" fmla="*/ 31 h 39"/>
                <a:gd name="T42" fmla="*/ 33 w 37"/>
                <a:gd name="T43" fmla="*/ 26 h 39"/>
                <a:gd name="T44" fmla="*/ 34 w 37"/>
                <a:gd name="T45" fmla="*/ 20 h 39"/>
                <a:gd name="T46" fmla="*/ 33 w 37"/>
                <a:gd name="T47" fmla="*/ 13 h 39"/>
                <a:gd name="T48" fmla="*/ 30 w 37"/>
                <a:gd name="T49" fmla="*/ 8 h 39"/>
                <a:gd name="T50" fmla="*/ 25 w 37"/>
                <a:gd name="T51" fmla="*/ 5 h 39"/>
                <a:gd name="T52" fmla="*/ 18 w 37"/>
                <a:gd name="T53" fmla="*/ 3 h 39"/>
                <a:gd name="T54" fmla="*/ 12 w 37"/>
                <a:gd name="T55" fmla="*/ 5 h 39"/>
                <a:gd name="T56" fmla="*/ 7 w 37"/>
                <a:gd name="T57" fmla="*/ 8 h 39"/>
                <a:gd name="T58" fmla="*/ 4 w 37"/>
                <a:gd name="T59" fmla="*/ 13 h 39"/>
                <a:gd name="T60" fmla="*/ 3 w 37"/>
                <a:gd name="T61" fmla="*/ 20 h 39"/>
                <a:gd name="T62" fmla="*/ 5 w 37"/>
                <a:gd name="T63" fmla="*/ 29 h 39"/>
                <a:gd name="T64" fmla="*/ 12 w 37"/>
                <a:gd name="T65" fmla="*/ 35 h 39"/>
                <a:gd name="T66" fmla="*/ 11 w 37"/>
                <a:gd name="T67" fmla="*/ 8 h 39"/>
                <a:gd name="T68" fmla="*/ 15 w 37"/>
                <a:gd name="T69" fmla="*/ 7 h 39"/>
                <a:gd name="T70" fmla="*/ 18 w 37"/>
                <a:gd name="T71" fmla="*/ 7 h 39"/>
                <a:gd name="T72" fmla="*/ 25 w 37"/>
                <a:gd name="T73" fmla="*/ 9 h 39"/>
                <a:gd name="T74" fmla="*/ 27 w 37"/>
                <a:gd name="T75" fmla="*/ 14 h 39"/>
                <a:gd name="T76" fmla="*/ 27 w 37"/>
                <a:gd name="T77" fmla="*/ 17 h 39"/>
                <a:gd name="T78" fmla="*/ 25 w 37"/>
                <a:gd name="T79" fmla="*/ 19 h 39"/>
                <a:gd name="T80" fmla="*/ 24 w 37"/>
                <a:gd name="T81" fmla="*/ 21 h 39"/>
                <a:gd name="T82" fmla="*/ 22 w 37"/>
                <a:gd name="T83" fmla="*/ 21 h 39"/>
                <a:gd name="T84" fmla="*/ 22 w 37"/>
                <a:gd name="T85" fmla="*/ 21 h 39"/>
                <a:gd name="T86" fmla="*/ 28 w 37"/>
                <a:gd name="T87" fmla="*/ 31 h 39"/>
                <a:gd name="T88" fmla="*/ 27 w 37"/>
                <a:gd name="T89" fmla="*/ 31 h 39"/>
                <a:gd name="T90" fmla="*/ 26 w 37"/>
                <a:gd name="T91" fmla="*/ 31 h 39"/>
                <a:gd name="T92" fmla="*/ 24 w 37"/>
                <a:gd name="T93" fmla="*/ 31 h 39"/>
                <a:gd name="T94" fmla="*/ 23 w 37"/>
                <a:gd name="T95" fmla="*/ 30 h 39"/>
                <a:gd name="T96" fmla="*/ 18 w 37"/>
                <a:gd name="T97" fmla="*/ 22 h 39"/>
                <a:gd name="T98" fmla="*/ 15 w 37"/>
                <a:gd name="T99" fmla="*/ 22 h 39"/>
                <a:gd name="T100" fmla="*/ 15 w 37"/>
                <a:gd name="T101" fmla="*/ 31 h 39"/>
                <a:gd name="T102" fmla="*/ 11 w 37"/>
                <a:gd name="T103" fmla="*/ 31 h 39"/>
                <a:gd name="T104" fmla="*/ 11 w 37"/>
                <a:gd name="T105" fmla="*/ 8 h 39"/>
                <a:gd name="T106" fmla="*/ 19 w 37"/>
                <a:gd name="T107" fmla="*/ 19 h 39"/>
                <a:gd name="T108" fmla="*/ 23 w 37"/>
                <a:gd name="T109" fmla="*/ 14 h 39"/>
                <a:gd name="T110" fmla="*/ 22 w 37"/>
                <a:gd name="T111" fmla="*/ 12 h 39"/>
                <a:gd name="T112" fmla="*/ 18 w 37"/>
                <a:gd name="T113" fmla="*/ 11 h 39"/>
                <a:gd name="T114" fmla="*/ 16 w 37"/>
                <a:gd name="T115" fmla="*/ 11 h 39"/>
                <a:gd name="T116" fmla="*/ 15 w 37"/>
                <a:gd name="T117" fmla="*/ 11 h 39"/>
                <a:gd name="T118" fmla="*/ 15 w 37"/>
                <a:gd name="T119" fmla="*/ 11 h 39"/>
                <a:gd name="T120" fmla="*/ 15 w 37"/>
                <a:gd name="T121" fmla="*/ 19 h 39"/>
                <a:gd name="T122" fmla="*/ 19 w 37"/>
                <a:gd name="T1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 h="39">
                  <a:moveTo>
                    <a:pt x="5" y="33"/>
                  </a:moveTo>
                  <a:cubicBezTo>
                    <a:pt x="3" y="32"/>
                    <a:pt x="2" y="30"/>
                    <a:pt x="1" y="27"/>
                  </a:cubicBezTo>
                  <a:cubicBezTo>
                    <a:pt x="0" y="25"/>
                    <a:pt x="0" y="22"/>
                    <a:pt x="0" y="20"/>
                  </a:cubicBezTo>
                  <a:cubicBezTo>
                    <a:pt x="0" y="17"/>
                    <a:pt x="0" y="14"/>
                    <a:pt x="1" y="12"/>
                  </a:cubicBezTo>
                  <a:cubicBezTo>
                    <a:pt x="2" y="10"/>
                    <a:pt x="3" y="8"/>
                    <a:pt x="5" y="6"/>
                  </a:cubicBezTo>
                  <a:cubicBezTo>
                    <a:pt x="6" y="4"/>
                    <a:pt x="8" y="3"/>
                    <a:pt x="11" y="2"/>
                  </a:cubicBezTo>
                  <a:cubicBezTo>
                    <a:pt x="13" y="1"/>
                    <a:pt x="15" y="0"/>
                    <a:pt x="18" y="0"/>
                  </a:cubicBezTo>
                  <a:cubicBezTo>
                    <a:pt x="21" y="0"/>
                    <a:pt x="24" y="1"/>
                    <a:pt x="26" y="2"/>
                  </a:cubicBezTo>
                  <a:cubicBezTo>
                    <a:pt x="29" y="3"/>
                    <a:pt x="30" y="4"/>
                    <a:pt x="32" y="6"/>
                  </a:cubicBezTo>
                  <a:cubicBezTo>
                    <a:pt x="34" y="8"/>
                    <a:pt x="35" y="10"/>
                    <a:pt x="36" y="12"/>
                  </a:cubicBezTo>
                  <a:cubicBezTo>
                    <a:pt x="37" y="14"/>
                    <a:pt x="37" y="17"/>
                    <a:pt x="37" y="20"/>
                  </a:cubicBezTo>
                  <a:cubicBezTo>
                    <a:pt x="37" y="22"/>
                    <a:pt x="37" y="25"/>
                    <a:pt x="36" y="27"/>
                  </a:cubicBezTo>
                  <a:cubicBezTo>
                    <a:pt x="35" y="30"/>
                    <a:pt x="34" y="32"/>
                    <a:pt x="32" y="33"/>
                  </a:cubicBezTo>
                  <a:cubicBezTo>
                    <a:pt x="30" y="35"/>
                    <a:pt x="28" y="37"/>
                    <a:pt x="26" y="38"/>
                  </a:cubicBezTo>
                  <a:cubicBezTo>
                    <a:pt x="24" y="39"/>
                    <a:pt x="21" y="39"/>
                    <a:pt x="18" y="39"/>
                  </a:cubicBezTo>
                  <a:cubicBezTo>
                    <a:pt x="15" y="39"/>
                    <a:pt x="13" y="39"/>
                    <a:pt x="11" y="38"/>
                  </a:cubicBezTo>
                  <a:cubicBezTo>
                    <a:pt x="8" y="37"/>
                    <a:pt x="6" y="35"/>
                    <a:pt x="5" y="33"/>
                  </a:cubicBezTo>
                  <a:close/>
                  <a:moveTo>
                    <a:pt x="12" y="35"/>
                  </a:moveTo>
                  <a:cubicBezTo>
                    <a:pt x="14" y="36"/>
                    <a:pt x="16" y="36"/>
                    <a:pt x="18" y="36"/>
                  </a:cubicBezTo>
                  <a:cubicBezTo>
                    <a:pt x="21" y="36"/>
                    <a:pt x="23" y="36"/>
                    <a:pt x="25" y="35"/>
                  </a:cubicBezTo>
                  <a:cubicBezTo>
                    <a:pt x="27" y="34"/>
                    <a:pt x="28" y="33"/>
                    <a:pt x="30" y="31"/>
                  </a:cubicBezTo>
                  <a:cubicBezTo>
                    <a:pt x="31" y="30"/>
                    <a:pt x="32" y="28"/>
                    <a:pt x="33" y="26"/>
                  </a:cubicBezTo>
                  <a:cubicBezTo>
                    <a:pt x="33" y="24"/>
                    <a:pt x="34" y="22"/>
                    <a:pt x="34" y="20"/>
                  </a:cubicBezTo>
                  <a:cubicBezTo>
                    <a:pt x="34" y="17"/>
                    <a:pt x="33" y="15"/>
                    <a:pt x="33" y="13"/>
                  </a:cubicBezTo>
                  <a:cubicBezTo>
                    <a:pt x="32" y="11"/>
                    <a:pt x="31" y="10"/>
                    <a:pt x="30" y="8"/>
                  </a:cubicBezTo>
                  <a:cubicBezTo>
                    <a:pt x="28" y="7"/>
                    <a:pt x="27" y="5"/>
                    <a:pt x="25" y="5"/>
                  </a:cubicBezTo>
                  <a:cubicBezTo>
                    <a:pt x="23" y="4"/>
                    <a:pt x="21" y="3"/>
                    <a:pt x="18" y="3"/>
                  </a:cubicBezTo>
                  <a:cubicBezTo>
                    <a:pt x="16" y="3"/>
                    <a:pt x="14" y="4"/>
                    <a:pt x="12" y="5"/>
                  </a:cubicBezTo>
                  <a:cubicBezTo>
                    <a:pt x="10" y="5"/>
                    <a:pt x="9" y="7"/>
                    <a:pt x="7" y="8"/>
                  </a:cubicBezTo>
                  <a:cubicBezTo>
                    <a:pt x="6" y="10"/>
                    <a:pt x="5" y="11"/>
                    <a:pt x="4" y="13"/>
                  </a:cubicBezTo>
                  <a:cubicBezTo>
                    <a:pt x="4" y="15"/>
                    <a:pt x="3" y="17"/>
                    <a:pt x="3" y="20"/>
                  </a:cubicBezTo>
                  <a:cubicBezTo>
                    <a:pt x="3" y="23"/>
                    <a:pt x="4" y="26"/>
                    <a:pt x="5" y="29"/>
                  </a:cubicBezTo>
                  <a:cubicBezTo>
                    <a:pt x="7" y="31"/>
                    <a:pt x="9" y="33"/>
                    <a:pt x="12" y="35"/>
                  </a:cubicBezTo>
                  <a:close/>
                  <a:moveTo>
                    <a:pt x="11" y="8"/>
                  </a:moveTo>
                  <a:cubicBezTo>
                    <a:pt x="13" y="8"/>
                    <a:pt x="14" y="7"/>
                    <a:pt x="15" y="7"/>
                  </a:cubicBezTo>
                  <a:cubicBezTo>
                    <a:pt x="16" y="7"/>
                    <a:pt x="17" y="7"/>
                    <a:pt x="18" y="7"/>
                  </a:cubicBezTo>
                  <a:cubicBezTo>
                    <a:pt x="21" y="7"/>
                    <a:pt x="23" y="8"/>
                    <a:pt x="25" y="9"/>
                  </a:cubicBezTo>
                  <a:cubicBezTo>
                    <a:pt x="26" y="11"/>
                    <a:pt x="27" y="12"/>
                    <a:pt x="27" y="14"/>
                  </a:cubicBezTo>
                  <a:cubicBezTo>
                    <a:pt x="27" y="15"/>
                    <a:pt x="27" y="16"/>
                    <a:pt x="27" y="17"/>
                  </a:cubicBezTo>
                  <a:cubicBezTo>
                    <a:pt x="26" y="18"/>
                    <a:pt x="26" y="18"/>
                    <a:pt x="25" y="19"/>
                  </a:cubicBezTo>
                  <a:cubicBezTo>
                    <a:pt x="25" y="20"/>
                    <a:pt x="24" y="20"/>
                    <a:pt x="24" y="21"/>
                  </a:cubicBezTo>
                  <a:cubicBezTo>
                    <a:pt x="23" y="21"/>
                    <a:pt x="22" y="21"/>
                    <a:pt x="22" y="21"/>
                  </a:cubicBezTo>
                  <a:cubicBezTo>
                    <a:pt x="22" y="21"/>
                    <a:pt x="22" y="21"/>
                    <a:pt x="22" y="21"/>
                  </a:cubicBezTo>
                  <a:cubicBezTo>
                    <a:pt x="28" y="31"/>
                    <a:pt x="28" y="31"/>
                    <a:pt x="28" y="31"/>
                  </a:cubicBezTo>
                  <a:cubicBezTo>
                    <a:pt x="27" y="31"/>
                    <a:pt x="27" y="31"/>
                    <a:pt x="27" y="31"/>
                  </a:cubicBezTo>
                  <a:cubicBezTo>
                    <a:pt x="26" y="31"/>
                    <a:pt x="26" y="31"/>
                    <a:pt x="26" y="31"/>
                  </a:cubicBezTo>
                  <a:cubicBezTo>
                    <a:pt x="25" y="31"/>
                    <a:pt x="24" y="31"/>
                    <a:pt x="24" y="31"/>
                  </a:cubicBezTo>
                  <a:cubicBezTo>
                    <a:pt x="23" y="31"/>
                    <a:pt x="23" y="30"/>
                    <a:pt x="23" y="30"/>
                  </a:cubicBezTo>
                  <a:cubicBezTo>
                    <a:pt x="18" y="22"/>
                    <a:pt x="18" y="22"/>
                    <a:pt x="18" y="22"/>
                  </a:cubicBezTo>
                  <a:cubicBezTo>
                    <a:pt x="15" y="22"/>
                    <a:pt x="15" y="22"/>
                    <a:pt x="15" y="22"/>
                  </a:cubicBezTo>
                  <a:cubicBezTo>
                    <a:pt x="15" y="31"/>
                    <a:pt x="15" y="31"/>
                    <a:pt x="15" y="31"/>
                  </a:cubicBezTo>
                  <a:cubicBezTo>
                    <a:pt x="11" y="31"/>
                    <a:pt x="11" y="31"/>
                    <a:pt x="11" y="31"/>
                  </a:cubicBezTo>
                  <a:lnTo>
                    <a:pt x="11" y="8"/>
                  </a:lnTo>
                  <a:close/>
                  <a:moveTo>
                    <a:pt x="19" y="19"/>
                  </a:moveTo>
                  <a:cubicBezTo>
                    <a:pt x="22" y="19"/>
                    <a:pt x="23" y="17"/>
                    <a:pt x="23" y="14"/>
                  </a:cubicBezTo>
                  <a:cubicBezTo>
                    <a:pt x="23" y="13"/>
                    <a:pt x="23" y="12"/>
                    <a:pt x="22" y="12"/>
                  </a:cubicBezTo>
                  <a:cubicBezTo>
                    <a:pt x="21" y="11"/>
                    <a:pt x="20" y="11"/>
                    <a:pt x="18" y="11"/>
                  </a:cubicBezTo>
                  <a:cubicBezTo>
                    <a:pt x="17" y="11"/>
                    <a:pt x="17" y="11"/>
                    <a:pt x="16" y="11"/>
                  </a:cubicBezTo>
                  <a:cubicBezTo>
                    <a:pt x="16" y="11"/>
                    <a:pt x="15" y="11"/>
                    <a:pt x="15" y="11"/>
                  </a:cubicBezTo>
                  <a:cubicBezTo>
                    <a:pt x="15" y="11"/>
                    <a:pt x="15" y="11"/>
                    <a:pt x="15" y="11"/>
                  </a:cubicBezTo>
                  <a:cubicBezTo>
                    <a:pt x="15" y="19"/>
                    <a:pt x="15" y="19"/>
                    <a:pt x="15" y="19"/>
                  </a:cubicBezTo>
                  <a:lnTo>
                    <a:pt x="1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47675" y="388063"/>
            <a:ext cx="11295063" cy="384048"/>
          </a:xfrm>
          <a:prstGeom prst="rect">
            <a:avLst/>
          </a:prstGeom>
        </p:spPr>
        <p:txBody>
          <a:bodyPr vert="horz" lIns="0" tIns="0" rIns="0" bIns="0" rtlCol="0" anchor="t">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11295063" cy="4636008"/>
          </a:xfrm>
          <a:prstGeom prst="rect">
            <a:avLst/>
          </a:prstGeom>
        </p:spPr>
        <p:txBody>
          <a:bodyPr vert="horz" lIns="0" tIns="0" rIns="0" bIns="0" rtlCol="0">
            <a:noAutofit/>
          </a:bodyPr>
          <a:lstStyle/>
          <a:p>
            <a:pPr lvl="0"/>
            <a:r>
              <a:rPr lang="en-US" dirty="0"/>
              <a:t>Click to edit </a:t>
            </a:r>
            <a:r>
              <a:rPr lang="en-US" dirty="0" smtClean="0"/>
              <a:t>master </a:t>
            </a:r>
            <a:r>
              <a:rPr lang="en-US" dirty="0"/>
              <a:t>text styles</a:t>
            </a:r>
          </a:p>
          <a:p>
            <a:pPr lvl="1"/>
            <a:r>
              <a:rPr lang="en-US" dirty="0" smtClean="0"/>
              <a:t>Second-level</a:t>
            </a:r>
            <a:endParaRPr lang="en-US" dirty="0"/>
          </a:p>
          <a:p>
            <a:pPr lvl="2"/>
            <a:r>
              <a:rPr lang="en-US" dirty="0" smtClean="0"/>
              <a:t>Third-level</a:t>
            </a:r>
            <a:endParaRPr lang="en-US" dirty="0"/>
          </a:p>
          <a:p>
            <a:pPr lvl="3"/>
            <a:r>
              <a:rPr lang="en-US" dirty="0" smtClean="0"/>
              <a:t>Fourth-level</a:t>
            </a:r>
            <a:endParaRPr lang="en-US" dirty="0"/>
          </a:p>
          <a:p>
            <a:pPr lvl="4"/>
            <a:r>
              <a:rPr lang="en-US" dirty="0" smtClean="0"/>
              <a:t>Fifth-level</a:t>
            </a:r>
            <a:endParaRPr lang="en-US" dirty="0"/>
          </a:p>
        </p:txBody>
      </p:sp>
      <p:sp>
        <p:nvSpPr>
          <p:cNvPr id="5" name="Content Placeholder 8"/>
          <p:cNvSpPr txBox="1">
            <a:spLocks/>
          </p:cNvSpPr>
          <p:nvPr/>
        </p:nvSpPr>
        <p:spPr>
          <a:xfrm>
            <a:off x="11101516"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latin typeface="Open Sans" panose="020B0606030504020204" pitchFamily="34" charset="0"/>
                <a:ea typeface="Open Sans" panose="020B0606030504020204" pitchFamily="34" charset="0"/>
                <a:cs typeface="Open Sans" panose="020B0606030504020204" pitchFamily="34" charset="0"/>
              </a:rPr>
              <a:t> </a:t>
            </a:r>
            <a:fld id="{38743595-4496-5147-A886-7D133864DF76}" type="slidenum">
              <a:rPr lang="en-US" sz="1000" smtClean="0">
                <a:solidFill>
                  <a:srgbClr val="3F3F3F"/>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8"/>
          <p:cNvSpPr txBox="1">
            <a:spLocks/>
          </p:cNvSpPr>
          <p:nvPr/>
        </p:nvSpPr>
        <p:spPr>
          <a:xfrm>
            <a:off x="495300" y="6418626"/>
            <a:ext cx="40624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For agent use only.  Not to be shared</a:t>
            </a:r>
            <a:r>
              <a:rPr lang="en-US" baseline="0" dirty="0" smtClean="0"/>
              <a:t> with Medicare Beneficiaries.</a:t>
            </a:r>
            <a:r>
              <a:rPr lang="en-US" dirty="0" smtClean="0"/>
              <a:t>©2018 Aetna Inc.</a:t>
            </a:r>
            <a:endParaRPr lang="en-US" dirty="0"/>
          </a:p>
        </p:txBody>
      </p:sp>
      <p:sp>
        <p:nvSpPr>
          <p:cNvPr id="13" name="AutoShape 3"/>
          <p:cNvSpPr>
            <a:spLocks noChangeAspect="1" noChangeArrowheads="1" noTextEdit="1"/>
          </p:cNvSpPr>
          <p:nvPr/>
        </p:nvSpPr>
        <p:spPr bwMode="auto">
          <a:xfrm>
            <a:off x="3990975" y="2882900"/>
            <a:ext cx="4206875" cy="1092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53315499"/>
      </p:ext>
    </p:extLst>
  </p:cSld>
  <p:clrMap bg1="lt1" tx1="dk1" bg2="lt2" tx2="dk2" accent1="accent1" accent2="accent2" accent3="accent3" accent4="accent4" accent5="accent5" accent6="accent6" hlink="hlink" folHlink="folHlink"/>
  <p:sldLayoutIdLst>
    <p:sldLayoutId id="2147483690" r:id="rId1"/>
    <p:sldLayoutId id="2147483771" r:id="rId2"/>
    <p:sldLayoutId id="2147483716" r:id="rId3"/>
    <p:sldLayoutId id="2147483720" r:id="rId4"/>
    <p:sldLayoutId id="2147483725" r:id="rId5"/>
    <p:sldLayoutId id="2147483719" r:id="rId6"/>
    <p:sldLayoutId id="2147483724" r:id="rId7"/>
    <p:sldLayoutId id="2147483661" r:id="rId8"/>
    <p:sldLayoutId id="2147483705" r:id="rId9"/>
    <p:sldLayoutId id="2147483707" r:id="rId10"/>
    <p:sldLayoutId id="2147483763" r:id="rId11"/>
    <p:sldLayoutId id="2147483695" r:id="rId12"/>
    <p:sldLayoutId id="2147483696" r:id="rId13"/>
    <p:sldLayoutId id="2147483698" r:id="rId14"/>
    <p:sldLayoutId id="2147483717" r:id="rId15"/>
    <p:sldLayoutId id="2147483701" r:id="rId16"/>
    <p:sldLayoutId id="2147483729" r:id="rId17"/>
    <p:sldLayoutId id="2147483655" r:id="rId18"/>
    <p:sldLayoutId id="2147483703" r:id="rId19"/>
    <p:sldLayoutId id="2147483704" r:id="rId2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0" i="0" kern="1200">
          <a:solidFill>
            <a:schemeClr val="accent2"/>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spcBef>
          <a:spcPts val="1200"/>
        </a:spcBef>
        <a:spcAft>
          <a:spcPts val="0"/>
        </a:spcAft>
        <a:buClrTx/>
        <a:buFontTx/>
        <a:buNone/>
        <a:tabLst>
          <a:tab pos="1201738" algn="l"/>
        </a:tabLst>
        <a:defRPr sz="1800" b="0" i="0" kern="1200">
          <a:solidFill>
            <a:schemeClr val="tx2"/>
          </a:solidFill>
          <a:latin typeface="+mn-lt"/>
          <a:ea typeface="Open Sans" panose="020B0606030504020204" pitchFamily="34" charset="0"/>
          <a:cs typeface="Open Sans" panose="020B0606030504020204" pitchFamily="34" charset="0"/>
        </a:defRPr>
      </a:lvl1pPr>
      <a:lvl2pPr marL="200025" indent="-200025" algn="l" defTabSz="914400" rtl="0" eaLnBrk="1" latinLnBrk="0" hangingPunct="1">
        <a:spcBef>
          <a:spcPts val="1200"/>
        </a:spcBef>
        <a:spcAft>
          <a:spcPts val="0"/>
        </a:spcAft>
        <a:buClrTx/>
        <a:buFont typeface="Arial" pitchFamily="34" charset="0"/>
        <a:buChar char="•"/>
        <a:tabLst>
          <a:tab pos="1201738" algn="l"/>
        </a:tabLst>
        <a:defRPr sz="1800" b="0" i="0" kern="1200">
          <a:solidFill>
            <a:schemeClr val="tx2"/>
          </a:solidFill>
          <a:latin typeface="+mn-lt"/>
          <a:ea typeface="Open Sans" panose="020B0606030504020204" pitchFamily="34" charset="0"/>
          <a:cs typeface="Open Sans" panose="020B0606030504020204" pitchFamily="34"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mn-lt"/>
          <a:ea typeface="Open Sans" panose="020B0606030504020204" pitchFamily="34" charset="0"/>
          <a:cs typeface="Open Sans" panose="020B0606030504020204" pitchFamily="34"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tx2"/>
          </a:solidFill>
          <a:latin typeface="+mn-lt"/>
          <a:ea typeface="Open Sans" panose="020B0606030504020204" pitchFamily="34" charset="0"/>
          <a:cs typeface="Open Sans" panose="020B0606030504020204" pitchFamily="34"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medicarematters.org/enrollment/when-can-i-enroll/#sep"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www.mymedicarematters.org/costs/getting-help-with-costs/?SID=5a8e3a8cd041f142" TargetMode="External"/><Relationship Id="rId4" Type="http://schemas.openxmlformats.org/officeDocument/2006/relationships/hyperlink" Target="https://www.medicare.gov/your-medicare-costs/part-b-costs/part-b-cost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mymedicarematters.org/2015/07/a-guide-to-part-d-penalties/?SID=5a8deb3492b01389"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www.mymedicarematters.org/enrollment/when-can-i-enroll/#sep" TargetMode="External"/><Relationship Id="rId5" Type="http://schemas.openxmlformats.org/officeDocument/2006/relationships/hyperlink" Target="https://www.mymedicarematters.org/coverage/parts-a-b/?SID=5a8deb3492b01389" TargetMode="External"/><Relationship Id="rId4" Type="http://schemas.openxmlformats.org/officeDocument/2006/relationships/hyperlink" Target="https://www.mymedicarematters.org/coverage/part-d/?SID=5a8deb3492b0138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mymedicarematters.org/enrollment/when-can-i-enrol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hyperlink" Target="http://www.mymedicare.org/enrollment" TargetMode="Externa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www20.aetna.com/nco/claim_call/ePolicies/content/Medicare_Advantage/Medicare_Advantage_CSR_HMO_6.html#_Toc208108039"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mymedicarematters.org/2015/04/are-you-65-and-still-working-a-medicare-guide/?SID=5a8deb3492b01389"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mymedicarematters.org/2015/07/a-guide-to-part-b/?SID=5a8deb3492b0138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ctrTitle"/>
          </p:nvPr>
        </p:nvSpPr>
        <p:spPr/>
        <p:txBody>
          <a:bodyPr/>
          <a:lstStyle/>
          <a:p>
            <a:r>
              <a:rPr lang="en-US" sz="2800" dirty="0" smtClean="0"/>
              <a:t>Medicare Enrollment Periods</a:t>
            </a:r>
            <a:br>
              <a:rPr lang="en-US" sz="2800" dirty="0" smtClean="0"/>
            </a:br>
            <a:r>
              <a:rPr lang="en-US" sz="2800" dirty="0" smtClean="0"/>
              <a:t>Part C &amp; Part D Election Periods</a:t>
            </a:r>
            <a:br>
              <a:rPr lang="en-US" sz="2800" dirty="0" smtClean="0"/>
            </a:br>
            <a:r>
              <a:rPr lang="en-US" sz="2800" dirty="0" smtClean="0"/>
              <a:t>Special Elections Periods (SEPs)</a:t>
            </a:r>
            <a:endParaRPr lang="en-US" sz="2800" dirty="0"/>
          </a:p>
        </p:txBody>
      </p:sp>
      <p:sp>
        <p:nvSpPr>
          <p:cNvPr id="8" name="Text Placeholder 7"/>
          <p:cNvSpPr>
            <a:spLocks noGrp="1"/>
          </p:cNvSpPr>
          <p:nvPr>
            <p:ph type="body" sz="quarter" idx="11"/>
          </p:nvPr>
        </p:nvSpPr>
        <p:spPr/>
        <p:txBody>
          <a:bodyPr/>
          <a:lstStyle/>
          <a:p>
            <a:pPr lvl="0"/>
            <a:r>
              <a:rPr lang="en-US" dirty="0" smtClean="0"/>
              <a:t>Presented by xxx</a:t>
            </a:r>
            <a:endParaRPr lang="tr-TR" dirty="0"/>
          </a:p>
        </p:txBody>
      </p:sp>
      <p:sp>
        <p:nvSpPr>
          <p:cNvPr id="9" name="Text Placeholder 8"/>
          <p:cNvSpPr>
            <a:spLocks noGrp="1"/>
          </p:cNvSpPr>
          <p:nvPr>
            <p:ph type="body" sz="quarter" idx="12"/>
          </p:nvPr>
        </p:nvSpPr>
        <p:spPr/>
        <p:txBody>
          <a:bodyPr/>
          <a:lstStyle/>
          <a:p>
            <a:r>
              <a:rPr lang="en-US" dirty="0" smtClean="0"/>
              <a:t> 2018</a:t>
            </a:r>
            <a:endParaRPr lang="en-US" dirty="0"/>
          </a:p>
        </p:txBody>
      </p:sp>
      <p:sp>
        <p:nvSpPr>
          <p:cNvPr id="2" name="Picture Placeholder 1"/>
          <p:cNvSpPr>
            <a:spLocks noGrp="1"/>
          </p:cNvSpPr>
          <p:nvPr>
            <p:ph type="pic" sz="quarter" idx="10"/>
          </p:nvPr>
        </p:nvSpPr>
        <p:spPr/>
      </p:sp>
      <p:pic>
        <p:nvPicPr>
          <p:cNvPr id="1026" name="Picture 2" descr="C:\Users\a202927\AppData\Local\Microsoft\Windows\Temporary Internet Files\Content.IE5\USWV9T99\AetnaBrandOnly-PPT-Cover-logo-Widescreen-SeniorsWalkin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825" cy="43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80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latin typeface="Domaine Display Bold"/>
                <a:cs typeface="Domaine Display Bold"/>
              </a:rPr>
              <a:t>Late Enrollment Penalty</a:t>
            </a:r>
          </a:p>
          <a:p>
            <a:r>
              <a:rPr lang="en-US" sz="4800" dirty="0" smtClean="0">
                <a:latin typeface="Domaine Display Bold"/>
                <a:cs typeface="Domaine Display Bold"/>
              </a:rPr>
              <a:t>(Part B and Part D)</a:t>
            </a:r>
          </a:p>
        </p:txBody>
      </p:sp>
    </p:spTree>
    <p:extLst>
      <p:ext uri="{BB962C8B-B14F-4D97-AF65-F5344CB8AC3E}">
        <p14:creationId xmlns:p14="http://schemas.microsoft.com/office/powerpoint/2010/main" val="3774278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enrollment penalty – Part B</a:t>
            </a:r>
            <a:r>
              <a:rPr lang="en-US" dirty="0"/>
              <a:t/>
            </a:r>
            <a:br>
              <a:rPr lang="en-US" dirty="0"/>
            </a:br>
            <a:r>
              <a:rPr lang="en-US" sz="1800" dirty="0" smtClean="0"/>
              <a:t>www.mymedicarematters.org/enrollment/when-can-i-enroll</a:t>
            </a:r>
            <a:r>
              <a:rPr lang="en-US" dirty="0" smtClean="0"/>
              <a:t>/</a:t>
            </a:r>
            <a:endParaRPr lang="en-US" dirty="0"/>
          </a:p>
        </p:txBody>
      </p:sp>
      <p:sp>
        <p:nvSpPr>
          <p:cNvPr id="4" name="Content Placeholder 3"/>
          <p:cNvSpPr>
            <a:spLocks noGrp="1"/>
          </p:cNvSpPr>
          <p:nvPr>
            <p:ph sz="quarter" idx="10"/>
          </p:nvPr>
        </p:nvSpPr>
        <p:spPr>
          <a:xfrm>
            <a:off x="406401" y="1346200"/>
            <a:ext cx="11341100" cy="4889500"/>
          </a:xfrm>
        </p:spPr>
        <p:txBody>
          <a:bodyPr/>
          <a:lstStyle/>
          <a:p>
            <a:pPr marL="198438" lvl="2" indent="0">
              <a:buNone/>
            </a:pPr>
            <a:r>
              <a:rPr lang="en-US" dirty="0" smtClean="0">
                <a:latin typeface="Open Sans Bold" panose="020B0806030504020204" pitchFamily="34" charset="0"/>
                <a:ea typeface="Open Sans Bold" panose="020B0806030504020204" pitchFamily="34" charset="0"/>
                <a:cs typeface="Open Sans Bold" panose="020B0806030504020204" pitchFamily="34" charset="0"/>
              </a:rPr>
              <a:t>What is the Medicare Part B penalty</a:t>
            </a:r>
          </a:p>
          <a:p>
            <a:pPr marL="198438" lvl="2" indent="0">
              <a:buNone/>
            </a:pPr>
            <a:endParaRPr lang="en-US" dirty="0" smtClean="0"/>
          </a:p>
          <a:p>
            <a:pPr marL="198438" lvl="2" indent="0">
              <a:buNone/>
            </a:pPr>
            <a:r>
              <a:rPr lang="en-US" dirty="0" smtClean="0"/>
              <a:t>If </a:t>
            </a:r>
            <a:r>
              <a:rPr lang="en-US" dirty="0"/>
              <a:t>you sign up late for Medicare Part B, you will have to pay a late penalty premium every month for the rest of your life, along with your Part B premium. Your monthly Part B premium will go up 10% for each full 12-month period that you could have had Medicare Part B but did not take it. You will pay this higher premium as long as you have Medicare Part B.</a:t>
            </a:r>
            <a:endParaRPr lang="en-US" dirty="0">
              <a:latin typeface="Open Sans Bold" panose="020B0806030504020204" pitchFamily="34" charset="0"/>
              <a:ea typeface="Open Sans Bold" panose="020B0806030504020204" pitchFamily="34" charset="0"/>
              <a:cs typeface="Open Sans Bold" panose="020B0806030504020204" pitchFamily="34" charset="0"/>
            </a:endParaRPr>
          </a:p>
          <a:p>
            <a:pPr lvl="2"/>
            <a:endParaRPr lang="en-US" dirty="0" smtClean="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 name="Rectangle 2"/>
          <p:cNvSpPr/>
          <p:nvPr/>
        </p:nvSpPr>
        <p:spPr>
          <a:xfrm rot="10800000" flipV="1">
            <a:off x="508000" y="4552840"/>
            <a:ext cx="11337924" cy="584775"/>
          </a:xfrm>
          <a:prstGeom prst="rect">
            <a:avLst/>
          </a:prstGeom>
        </p:spPr>
        <p:txBody>
          <a:bodyPr wrap="square">
            <a:spAutoFit/>
          </a:bodyPr>
          <a:lstStyle/>
          <a:p>
            <a:pPr algn="ctr"/>
            <a:r>
              <a:rPr lang="en-US" sz="1600" i="1" dirty="0"/>
              <a:t>You may not have to pay the penalty if you qualify for a </a:t>
            </a:r>
            <a:r>
              <a:rPr lang="en-US" sz="1600" i="1" dirty="0">
                <a:hlinkClick r:id="rId3"/>
              </a:rPr>
              <a:t>Special Enrollment Period (SEP).</a:t>
            </a:r>
            <a:r>
              <a:rPr lang="en-US" sz="1600" i="1" dirty="0"/>
              <a:t> You might qualify for an SEP if you had health insurance through your job or your spouse’s job when you were first eligible to sign up for Medicare Part B.</a:t>
            </a:r>
          </a:p>
        </p:txBody>
      </p:sp>
    </p:spTree>
    <p:extLst>
      <p:ext uri="{BB962C8B-B14F-4D97-AF65-F5344CB8AC3E}">
        <p14:creationId xmlns:p14="http://schemas.microsoft.com/office/powerpoint/2010/main" val="383611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enrollment penalty – Part B</a:t>
            </a:r>
            <a:r>
              <a:rPr lang="en-US" dirty="0"/>
              <a:t/>
            </a:r>
            <a:br>
              <a:rPr lang="en-US" dirty="0"/>
            </a:br>
            <a:r>
              <a:rPr lang="en-US" sz="1800" dirty="0" smtClean="0"/>
              <a:t>www.mymedicarematters.org/enrollment/when-can-i-enroll</a:t>
            </a:r>
            <a:r>
              <a:rPr lang="en-US" dirty="0" smtClean="0"/>
              <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 y="1325562"/>
            <a:ext cx="46196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sz="quarter" idx="10"/>
          </p:nvPr>
        </p:nvSpPr>
        <p:spPr>
          <a:xfrm>
            <a:off x="6045200" y="1473200"/>
            <a:ext cx="4876800" cy="4533900"/>
          </a:xfrm>
        </p:spPr>
        <p:txBody>
          <a:bodyPr/>
          <a:lstStyle/>
          <a:p>
            <a:pPr marL="285750" indent="-285750">
              <a:buFont typeface="Arial" panose="020B0604020202020204" pitchFamily="34" charset="0"/>
              <a:buChar char="•"/>
            </a:pPr>
            <a:r>
              <a:rPr lang="en-US" dirty="0"/>
              <a:t>There is a monthly premium for Part B coverage. </a:t>
            </a:r>
            <a:endParaRPr lang="en-US" dirty="0" smtClean="0"/>
          </a:p>
          <a:p>
            <a:pPr marL="285750" indent="-285750">
              <a:buFont typeface="Arial" panose="020B0604020202020204" pitchFamily="34" charset="0"/>
              <a:buChar char="•"/>
            </a:pPr>
            <a:r>
              <a:rPr lang="en-US" dirty="0" smtClean="0"/>
              <a:t>For </a:t>
            </a:r>
            <a:r>
              <a:rPr lang="en-US" dirty="0"/>
              <a:t>Medicare beneficiaries with incomes below $85K/single or $170K/couple, the </a:t>
            </a:r>
            <a:r>
              <a:rPr lang="en-US" dirty="0">
                <a:hlinkClick r:id="rId4"/>
              </a:rPr>
              <a:t>Part B premium</a:t>
            </a:r>
            <a:r>
              <a:rPr lang="en-US" dirty="0"/>
              <a:t> cost for 2018 will average $134 per month. </a:t>
            </a:r>
            <a:endParaRPr lang="en-US" dirty="0" smtClean="0"/>
          </a:p>
          <a:p>
            <a:pPr marL="285750" indent="-285750">
              <a:buFont typeface="Arial" panose="020B0604020202020204" pitchFamily="34" charset="0"/>
              <a:buChar char="•"/>
            </a:pPr>
            <a:r>
              <a:rPr lang="en-US" dirty="0" smtClean="0"/>
              <a:t>Medicare </a:t>
            </a:r>
            <a:r>
              <a:rPr lang="en-US" dirty="0"/>
              <a:t>beneficiaries with higher incomes, the Part B premium cost will range from $187.50 to $428.60 per month, based on income level. </a:t>
            </a:r>
            <a:endParaRPr lang="en-US" dirty="0" smtClean="0"/>
          </a:p>
          <a:p>
            <a:pPr marL="285750" indent="-285750">
              <a:buFont typeface="Arial" panose="020B0604020202020204" pitchFamily="34" charset="0"/>
              <a:buChar char="•"/>
            </a:pPr>
            <a:r>
              <a:rPr lang="en-US" dirty="0" smtClean="0"/>
              <a:t>Medicare </a:t>
            </a:r>
            <a:r>
              <a:rPr lang="en-US" dirty="0"/>
              <a:t>beneficiaries who meet certain income and resource guidelines can get their Part B premium paid for by their state’s </a:t>
            </a:r>
            <a:r>
              <a:rPr lang="en-US" dirty="0">
                <a:hlinkClick r:id="rId5"/>
              </a:rPr>
              <a:t>Medicare Savings Program</a:t>
            </a:r>
            <a:r>
              <a:rPr lang="en-US" dirty="0"/>
              <a:t>.</a:t>
            </a:r>
          </a:p>
        </p:txBody>
      </p:sp>
    </p:spTree>
    <p:extLst>
      <p:ext uri="{BB962C8B-B14F-4D97-AF65-F5344CB8AC3E}">
        <p14:creationId xmlns:p14="http://schemas.microsoft.com/office/powerpoint/2010/main" val="1065442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enrollment penalty – Part B</a:t>
            </a:r>
            <a:r>
              <a:rPr lang="en-US" dirty="0"/>
              <a:t/>
            </a:r>
            <a:br>
              <a:rPr lang="en-US" dirty="0"/>
            </a:br>
            <a:r>
              <a:rPr lang="en-US" sz="1800" dirty="0" smtClean="0"/>
              <a:t>www.mymedicarematters.org/enrollment/when-can-i-enroll</a:t>
            </a:r>
            <a:r>
              <a:rPr lang="en-US" dirty="0" smtClean="0"/>
              <a:t>/</a:t>
            </a:r>
            <a:endParaRPr lang="en-US" dirty="0"/>
          </a:p>
        </p:txBody>
      </p:sp>
      <p:sp>
        <p:nvSpPr>
          <p:cNvPr id="5" name="Content Placeholder 2"/>
          <p:cNvSpPr>
            <a:spLocks noGrp="1"/>
          </p:cNvSpPr>
          <p:nvPr>
            <p:ph sz="quarter" idx="10"/>
          </p:nvPr>
        </p:nvSpPr>
        <p:spPr>
          <a:xfrm>
            <a:off x="520700" y="1473200"/>
            <a:ext cx="10287000" cy="889000"/>
          </a:xfrm>
        </p:spPr>
        <p:txBody>
          <a:bodyPr/>
          <a:lstStyle/>
          <a:p>
            <a:r>
              <a:rPr lang="en-US" dirty="0" smtClean="0"/>
              <a:t>This sample chart illustrates a typical Part B penalty based on the average monthly Part B premium in 2018 of $134</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245" y="2565400"/>
            <a:ext cx="6258817"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89783282"/>
              </p:ext>
            </p:extLst>
          </p:nvPr>
        </p:nvGraphicFramePr>
        <p:xfrm>
          <a:off x="2623246" y="4203700"/>
          <a:ext cx="6258817" cy="1273173"/>
        </p:xfrm>
        <a:graphic>
          <a:graphicData uri="http://schemas.openxmlformats.org/drawingml/2006/table">
            <a:tbl>
              <a:tblPr>
                <a:tableStyleId>{5C22544A-7EE6-4342-B048-85BDC9FD1C3A}</a:tableStyleId>
              </a:tblPr>
              <a:tblGrid>
                <a:gridCol w="1040010"/>
                <a:gridCol w="1153635"/>
                <a:gridCol w="1290775"/>
                <a:gridCol w="1289390"/>
                <a:gridCol w="1485007"/>
              </a:tblGrid>
              <a:tr h="424391">
                <a:tc>
                  <a:txBody>
                    <a:bodyPr/>
                    <a:lstStyle/>
                    <a:p>
                      <a:pPr algn="ctr" fontAlgn="b"/>
                      <a:r>
                        <a:rPr lang="en-US" sz="1800" u="none" strike="noStrike" dirty="0">
                          <a:solidFill>
                            <a:srgbClr val="0070C0"/>
                          </a:solidFill>
                          <a:effectLst/>
                        </a:rPr>
                        <a:t>1</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13.40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$ 160.80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804.00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$ 1,608.00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391">
                <a:tc>
                  <a:txBody>
                    <a:bodyPr/>
                    <a:lstStyle/>
                    <a:p>
                      <a:pPr algn="ctr" fontAlgn="b"/>
                      <a:r>
                        <a:rPr lang="en-US" sz="1800" u="none" strike="noStrike" dirty="0">
                          <a:solidFill>
                            <a:srgbClr val="0070C0"/>
                          </a:solidFill>
                          <a:effectLst/>
                        </a:rPr>
                        <a:t>3</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40.20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$ 482.40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$ 2,412.00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$ 4,824.00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391">
                <a:tc>
                  <a:txBody>
                    <a:bodyPr/>
                    <a:lstStyle/>
                    <a:p>
                      <a:pPr algn="ctr" fontAlgn="b"/>
                      <a:r>
                        <a:rPr lang="en-US" sz="1800" u="none" strike="noStrike" dirty="0">
                          <a:solidFill>
                            <a:srgbClr val="0070C0"/>
                          </a:solidFill>
                          <a:effectLst/>
                        </a:rPr>
                        <a:t>5</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67.00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$ 804.00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$ 4,020.00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solidFill>
                            <a:srgbClr val="0070C0"/>
                          </a:solidFill>
                          <a:effectLst/>
                        </a:rPr>
                        <a:t> $ 8,040.00 </a:t>
                      </a:r>
                      <a:endParaRPr lang="en-US" sz="1800" b="1" i="0" u="none" strike="noStrike" dirty="0">
                        <a:solidFill>
                          <a:srgbClr val="0070C0"/>
                        </a:solidFill>
                        <a:effectLst/>
                        <a:latin typeface="Open San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8641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enrollment penalty – Part D</a:t>
            </a:r>
            <a:r>
              <a:rPr lang="en-US" dirty="0"/>
              <a:t/>
            </a:r>
            <a:br>
              <a:rPr lang="en-US" dirty="0"/>
            </a:br>
            <a:r>
              <a:rPr lang="en-US" sz="1800" dirty="0" smtClean="0"/>
              <a:t>www.mymedicarematters.org/enrollment/when-can-i-enroll</a:t>
            </a:r>
            <a:r>
              <a:rPr lang="en-US" dirty="0" smtClean="0"/>
              <a:t>/</a:t>
            </a:r>
            <a:endParaRPr lang="en-US" dirty="0"/>
          </a:p>
        </p:txBody>
      </p:sp>
      <p:sp>
        <p:nvSpPr>
          <p:cNvPr id="4" name="Content Placeholder 3"/>
          <p:cNvSpPr>
            <a:spLocks noGrp="1"/>
          </p:cNvSpPr>
          <p:nvPr>
            <p:ph sz="quarter" idx="10"/>
          </p:nvPr>
        </p:nvSpPr>
        <p:spPr>
          <a:xfrm>
            <a:off x="406401" y="1346200"/>
            <a:ext cx="11341100" cy="4889500"/>
          </a:xfrm>
        </p:spPr>
        <p:txBody>
          <a:bodyPr/>
          <a:lstStyle/>
          <a:p>
            <a:pPr marL="198438" lvl="2" indent="0">
              <a:buNone/>
            </a:pPr>
            <a:r>
              <a:rPr lang="en-US" dirty="0" smtClean="0">
                <a:latin typeface="Open Sans Bold" panose="020B0806030504020204" pitchFamily="34" charset="0"/>
                <a:ea typeface="Open Sans Bold" panose="020B0806030504020204" pitchFamily="34" charset="0"/>
                <a:cs typeface="Open Sans Bold" panose="020B0806030504020204" pitchFamily="34" charset="0"/>
              </a:rPr>
              <a:t>What is the Medicare Part D penalty</a:t>
            </a:r>
          </a:p>
          <a:p>
            <a:pPr marL="285750" indent="-285750">
              <a:buFont typeface="Arial" panose="020B0604020202020204" pitchFamily="34" charset="0"/>
              <a:buChar char="•"/>
            </a:pPr>
            <a:r>
              <a:rPr lang="en-US" dirty="0"/>
              <a:t>There is a </a:t>
            </a:r>
            <a:r>
              <a:rPr lang="en-US" dirty="0">
                <a:hlinkClick r:id="rId3"/>
              </a:rPr>
              <a:t>late penalty</a:t>
            </a:r>
            <a:r>
              <a:rPr lang="en-US" dirty="0"/>
              <a:t> premium for not joining a Medicare </a:t>
            </a:r>
            <a:r>
              <a:rPr lang="en-US" dirty="0">
                <a:hlinkClick r:id="rId4"/>
              </a:rPr>
              <a:t>Part D drug plan</a:t>
            </a:r>
            <a:r>
              <a:rPr lang="en-US" dirty="0"/>
              <a:t> when you first become eligible for Medicare. Generally, you are late if you did not join within 3 months after your Medicare </a:t>
            </a:r>
            <a:r>
              <a:rPr lang="en-US" dirty="0">
                <a:hlinkClick r:id="rId5"/>
              </a:rPr>
              <a:t>Part A or Part B</a:t>
            </a:r>
            <a:r>
              <a:rPr lang="en-US" dirty="0"/>
              <a:t> becomes effective.</a:t>
            </a:r>
          </a:p>
          <a:p>
            <a:pPr marL="285750" indent="-285750">
              <a:buFont typeface="Arial" panose="020B0604020202020204" pitchFamily="34" charset="0"/>
              <a:buChar char="•"/>
            </a:pPr>
            <a:r>
              <a:rPr lang="en-US" dirty="0"/>
              <a:t>You do not have to pay the penalty if you are eligible for the Extra Help with costs.</a:t>
            </a:r>
          </a:p>
          <a:p>
            <a:pPr marL="285750" indent="-285750">
              <a:buFont typeface="Arial" panose="020B0604020202020204" pitchFamily="34" charset="0"/>
              <a:buChar char="•"/>
            </a:pPr>
            <a:r>
              <a:rPr lang="en-US" dirty="0"/>
              <a:t>You may not have to pay the penalty if you qualify for a </a:t>
            </a:r>
            <a:r>
              <a:rPr lang="en-US" dirty="0">
                <a:hlinkClick r:id="rId6"/>
              </a:rPr>
              <a:t>Special Enrollment Period (SEP)</a:t>
            </a:r>
            <a:r>
              <a:rPr lang="en-US" dirty="0"/>
              <a:t> because you had other drug coverage that is as good as Medicare (creditable coverage) at the time you turned 65. Examples of creditable coverage include:</a:t>
            </a:r>
          </a:p>
          <a:p>
            <a:r>
              <a:rPr lang="en-US" dirty="0" smtClean="0"/>
              <a:t>		Coverage </a:t>
            </a:r>
            <a:r>
              <a:rPr lang="en-US" dirty="0"/>
              <a:t>through your job or your spouse’s job, OR</a:t>
            </a:r>
          </a:p>
          <a:p>
            <a:r>
              <a:rPr lang="en-US" dirty="0" smtClean="0"/>
              <a:t>		Retiree </a:t>
            </a:r>
            <a:r>
              <a:rPr lang="en-US" dirty="0"/>
              <a:t>coverage, OR</a:t>
            </a:r>
          </a:p>
          <a:p>
            <a:r>
              <a:rPr lang="en-US" dirty="0" smtClean="0"/>
              <a:t>		Coverage </a:t>
            </a:r>
            <a:r>
              <a:rPr lang="en-US" dirty="0"/>
              <a:t>through the Veterans Administration.</a:t>
            </a:r>
          </a:p>
          <a:p>
            <a:pPr marL="198438" lvl="2" indent="0">
              <a:buNone/>
            </a:pPr>
            <a:endParaRPr lang="en-US" dirty="0" smtClean="0"/>
          </a:p>
          <a:p>
            <a:pPr lvl="2"/>
            <a:endParaRPr lang="en-US" dirty="0" smtClean="0">
              <a:latin typeface="Open Sans Bold" panose="020B0806030504020204"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1413369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enrollment penalty – Part D</a:t>
            </a:r>
            <a:r>
              <a:rPr lang="en-US" dirty="0"/>
              <a:t/>
            </a:r>
            <a:br>
              <a:rPr lang="en-US" dirty="0"/>
            </a:br>
            <a:r>
              <a:rPr lang="en-US" sz="1800" dirty="0" smtClean="0"/>
              <a:t>www.mymedicarematters.org/enrollment/when-can-i-enroll</a:t>
            </a:r>
            <a:r>
              <a:rPr lang="en-US" dirty="0" smtClean="0"/>
              <a:t>/</a:t>
            </a:r>
            <a:endParaRPr lang="en-US" dirty="0"/>
          </a:p>
        </p:txBody>
      </p:sp>
      <p:sp>
        <p:nvSpPr>
          <p:cNvPr id="5" name="Content Placeholder 2"/>
          <p:cNvSpPr>
            <a:spLocks noGrp="1"/>
          </p:cNvSpPr>
          <p:nvPr>
            <p:ph sz="quarter" idx="10"/>
          </p:nvPr>
        </p:nvSpPr>
        <p:spPr>
          <a:xfrm>
            <a:off x="457200" y="1981200"/>
            <a:ext cx="4622800" cy="3949700"/>
          </a:xfrm>
        </p:spPr>
        <p:txBody>
          <a:bodyPr/>
          <a:lstStyle/>
          <a:p>
            <a:pPr marL="285750" indent="-285750">
              <a:buFont typeface="Arial" panose="020B0604020202020204" pitchFamily="34" charset="0"/>
              <a:buChar char="•"/>
            </a:pPr>
            <a:r>
              <a:rPr lang="en-US" dirty="0"/>
              <a:t>The </a:t>
            </a:r>
            <a:r>
              <a:rPr lang="en-US" dirty="0" smtClean="0"/>
              <a:t>Part D penalty </a:t>
            </a:r>
            <a:r>
              <a:rPr lang="en-US" dirty="0"/>
              <a:t>premium is added onto the regular premium that you pay to your Medicare drug plan. </a:t>
            </a:r>
            <a:endParaRPr lang="en-US" dirty="0" smtClean="0"/>
          </a:p>
          <a:p>
            <a:pPr marL="285750" indent="-285750">
              <a:buFont typeface="Arial" panose="020B0604020202020204" pitchFamily="34" charset="0"/>
              <a:buChar char="•"/>
            </a:pPr>
            <a:r>
              <a:rPr lang="en-US" dirty="0" smtClean="0"/>
              <a:t>The </a:t>
            </a:r>
            <a:r>
              <a:rPr lang="en-US" dirty="0"/>
              <a:t>fee is calculated as 1% of the average monthly prescription drug premium (1% of $35.02 in 2018) times the number of months you were late, rounded to the nearest 10 cents. </a:t>
            </a:r>
            <a:endParaRPr lang="en-US" dirty="0" smtClean="0"/>
          </a:p>
          <a:p>
            <a:pPr marL="285750" indent="-285750">
              <a:buFont typeface="Arial" panose="020B0604020202020204" pitchFamily="34" charset="0"/>
              <a:buChar char="•"/>
            </a:pPr>
            <a:r>
              <a:rPr lang="en-US" dirty="0" smtClean="0"/>
              <a:t>This </a:t>
            </a:r>
            <a:r>
              <a:rPr lang="en-US" dirty="0"/>
              <a:t>penalty is permanent – you would have to pay it for as long as you have Medicare Prescription Drug Coverage.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1382762"/>
            <a:ext cx="4775199" cy="325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335169098"/>
              </p:ext>
            </p:extLst>
          </p:nvPr>
        </p:nvGraphicFramePr>
        <p:xfrm>
          <a:off x="6172197" y="4638044"/>
          <a:ext cx="4368802" cy="1610355"/>
        </p:xfrm>
        <a:graphic>
          <a:graphicData uri="http://schemas.openxmlformats.org/drawingml/2006/table">
            <a:tbl>
              <a:tblPr>
                <a:tableStyleId>{5C22544A-7EE6-4342-B048-85BDC9FD1C3A}</a:tableStyleId>
              </a:tblPr>
              <a:tblGrid>
                <a:gridCol w="1004203"/>
                <a:gridCol w="1004203"/>
                <a:gridCol w="1180198"/>
                <a:gridCol w="1180198"/>
              </a:tblGrid>
              <a:tr h="644142">
                <a:tc>
                  <a:txBody>
                    <a:bodyPr/>
                    <a:lstStyle/>
                    <a:p>
                      <a:pPr algn="ctr" fontAlgn="ctr"/>
                      <a:r>
                        <a:rPr lang="en-US" sz="1200" b="1" u="none" strike="noStrike" dirty="0">
                          <a:solidFill>
                            <a:srgbClr val="0070C0"/>
                          </a:solidFill>
                          <a:effectLst/>
                        </a:rPr>
                        <a:t>1% of $35.02 in 2018</a:t>
                      </a:r>
                      <a:endParaRPr lang="en-US" sz="1200" b="1" i="0" u="none" strike="noStrike" dirty="0">
                        <a:solidFill>
                          <a:srgbClr val="0070C0"/>
                        </a:solidFill>
                        <a:effectLst/>
                        <a:latin typeface="Open Sans Semibold"/>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200" b="1" u="none" strike="noStrike" dirty="0">
                          <a:solidFill>
                            <a:srgbClr val="0070C0"/>
                          </a:solidFill>
                          <a:effectLst/>
                        </a:rPr>
                        <a:t># of Months you were late</a:t>
                      </a:r>
                      <a:endParaRPr lang="en-US" sz="1200" b="1" i="0" u="none" strike="noStrike" dirty="0">
                        <a:solidFill>
                          <a:srgbClr val="0070C0"/>
                        </a:solidFill>
                        <a:effectLst/>
                        <a:latin typeface="Open Sans Semibold"/>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200" b="1" u="none" strike="noStrike" dirty="0">
                          <a:solidFill>
                            <a:srgbClr val="0070C0"/>
                          </a:solidFill>
                          <a:effectLst/>
                        </a:rPr>
                        <a:t>Monthly Penalty </a:t>
                      </a:r>
                      <a:endParaRPr lang="en-US" sz="1200" b="1" i="0" u="none" strike="noStrike" dirty="0">
                        <a:solidFill>
                          <a:srgbClr val="0070C0"/>
                        </a:solidFill>
                        <a:effectLst/>
                        <a:latin typeface="Open Sans Semibold"/>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200" b="1" u="none" strike="noStrike" dirty="0">
                          <a:solidFill>
                            <a:srgbClr val="0070C0"/>
                          </a:solidFill>
                          <a:effectLst/>
                        </a:rPr>
                        <a:t>Penalty cost over 1 year period</a:t>
                      </a:r>
                      <a:endParaRPr lang="en-US" sz="1200" b="1" i="0" u="none" strike="noStrike" dirty="0">
                        <a:solidFill>
                          <a:srgbClr val="0070C0"/>
                        </a:solidFill>
                        <a:effectLst/>
                        <a:latin typeface="Open Sans Semibold"/>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22071">
                <a:tc>
                  <a:txBody>
                    <a:bodyPr/>
                    <a:lstStyle/>
                    <a:p>
                      <a:pPr algn="ctr" fontAlgn="b"/>
                      <a:r>
                        <a:rPr lang="en-US" sz="1200" u="none" strike="noStrike" dirty="0">
                          <a:solidFill>
                            <a:srgbClr val="0070C0"/>
                          </a:solidFill>
                          <a:effectLst/>
                        </a:rPr>
                        <a:t>$0.35</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12</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$4.20</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$50.40</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071">
                <a:tc>
                  <a:txBody>
                    <a:bodyPr/>
                    <a:lstStyle/>
                    <a:p>
                      <a:pPr algn="ctr" fontAlgn="b"/>
                      <a:r>
                        <a:rPr lang="en-US" sz="1200" u="none" strike="noStrike" dirty="0">
                          <a:solidFill>
                            <a:srgbClr val="0070C0"/>
                          </a:solidFill>
                          <a:effectLst/>
                        </a:rPr>
                        <a:t>$0.35</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36</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$12.60</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$151.20</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071">
                <a:tc>
                  <a:txBody>
                    <a:bodyPr/>
                    <a:lstStyle/>
                    <a:p>
                      <a:pPr algn="ctr" fontAlgn="b"/>
                      <a:r>
                        <a:rPr lang="en-US" sz="1200" u="none" strike="noStrike" dirty="0">
                          <a:solidFill>
                            <a:srgbClr val="0070C0"/>
                          </a:solidFill>
                          <a:effectLst/>
                        </a:rPr>
                        <a:t>$0.35</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60</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$21.00</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solidFill>
                            <a:srgbClr val="0070C0"/>
                          </a:solidFill>
                          <a:effectLst/>
                        </a:rPr>
                        <a:t>$252.00</a:t>
                      </a:r>
                      <a:endParaRPr lang="en-US" sz="1200" b="0" i="0" u="none" strike="noStrike" dirty="0">
                        <a:solidFill>
                          <a:srgbClr val="0070C0"/>
                        </a:solidFill>
                        <a:effectLst/>
                        <a:latin typeface="Open Sans Semibold"/>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233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dirty="0" smtClean="0">
                <a:latin typeface="Domaine Display Bold"/>
                <a:cs typeface="Domaine Display Bold"/>
              </a:rPr>
              <a:t>Election Periods for MAPD and PDP plans</a:t>
            </a:r>
          </a:p>
          <a:p>
            <a:r>
              <a:rPr lang="en-US" sz="4000" dirty="0" smtClean="0">
                <a:latin typeface="Domaine Display Bold"/>
                <a:cs typeface="Domaine Display Bold"/>
              </a:rPr>
              <a:t>(Part C and Part D)</a:t>
            </a:r>
          </a:p>
        </p:txBody>
      </p:sp>
    </p:spTree>
    <p:extLst>
      <p:ext uri="{BB962C8B-B14F-4D97-AF65-F5344CB8AC3E}">
        <p14:creationId xmlns:p14="http://schemas.microsoft.com/office/powerpoint/2010/main" val="4075299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the correct election period</a:t>
            </a:r>
            <a:endParaRPr lang="en-US" dirty="0"/>
          </a:p>
        </p:txBody>
      </p:sp>
      <p:sp>
        <p:nvSpPr>
          <p:cNvPr id="4" name="Oval 3"/>
          <p:cNvSpPr/>
          <p:nvPr/>
        </p:nvSpPr>
        <p:spPr>
          <a:xfrm>
            <a:off x="1673488"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bg1"/>
                </a:solidFill>
                <a:cs typeface="Open Sans Light"/>
              </a:rPr>
              <a:t>Eligible Client</a:t>
            </a:r>
            <a:endParaRPr lang="en-US" dirty="0">
              <a:solidFill>
                <a:schemeClr val="bg1"/>
              </a:solidFill>
              <a:cs typeface="Open Sans Light"/>
            </a:endParaRPr>
          </a:p>
        </p:txBody>
      </p:sp>
      <p:sp>
        <p:nvSpPr>
          <p:cNvPr id="5" name="Oval 4"/>
          <p:cNvSpPr/>
          <p:nvPr/>
        </p:nvSpPr>
        <p:spPr>
          <a:xfrm>
            <a:off x="5008505"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bg1"/>
                </a:solidFill>
                <a:cs typeface="Open Sans Light"/>
              </a:rPr>
              <a:t>Correct Election  Period</a:t>
            </a:r>
            <a:endParaRPr lang="en-US" dirty="0">
              <a:solidFill>
                <a:schemeClr val="bg1"/>
              </a:solidFill>
              <a:cs typeface="Open Sans Light"/>
            </a:endParaRPr>
          </a:p>
        </p:txBody>
      </p:sp>
      <p:sp>
        <p:nvSpPr>
          <p:cNvPr id="6" name="Oval 5"/>
          <p:cNvSpPr/>
          <p:nvPr/>
        </p:nvSpPr>
        <p:spPr>
          <a:xfrm>
            <a:off x="8343522" y="2329050"/>
            <a:ext cx="2211294" cy="22112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chemeClr val="bg1"/>
                </a:solidFill>
                <a:latin typeface="Open Sans Bold"/>
                <a:cs typeface="Open Sans Bold"/>
              </a:rPr>
              <a:t>Successful Enrollment</a:t>
            </a:r>
            <a:endParaRPr lang="en-US" dirty="0">
              <a:solidFill>
                <a:schemeClr val="bg1"/>
              </a:solidFill>
              <a:latin typeface="Open Sans Bold"/>
              <a:cs typeface="Open Sans Bold"/>
            </a:endParaRPr>
          </a:p>
        </p:txBody>
      </p:sp>
      <p:sp>
        <p:nvSpPr>
          <p:cNvPr id="7" name="TextBox 6"/>
          <p:cNvSpPr txBox="1"/>
          <p:nvPr/>
        </p:nvSpPr>
        <p:spPr>
          <a:xfrm>
            <a:off x="4137011" y="2625971"/>
            <a:ext cx="717207" cy="1447146"/>
          </a:xfrm>
          <a:prstGeom prst="rect">
            <a:avLst/>
          </a:prstGeom>
          <a:noFill/>
        </p:spPr>
        <p:txBody>
          <a:bodyPr wrap="square" lIns="0" tIns="0" rIns="0" bIns="0" rtlCol="0">
            <a:noAutofit/>
          </a:bodyPr>
          <a:lstStyle/>
          <a:p>
            <a:pPr defTabSz="456758" fontAlgn="base">
              <a:lnSpc>
                <a:spcPct val="110000"/>
              </a:lnSpc>
              <a:spcAft>
                <a:spcPts val="600"/>
              </a:spcAft>
            </a:pPr>
            <a:r>
              <a:rPr lang="en-US" sz="8800" dirty="0">
                <a:solidFill>
                  <a:schemeClr val="bg2"/>
                </a:solidFill>
                <a:cs typeface="Open Sans Light"/>
              </a:rPr>
              <a:t>+</a:t>
            </a:r>
          </a:p>
        </p:txBody>
      </p:sp>
      <p:sp>
        <p:nvSpPr>
          <p:cNvPr id="8" name="TextBox 7"/>
          <p:cNvSpPr txBox="1"/>
          <p:nvPr/>
        </p:nvSpPr>
        <p:spPr>
          <a:xfrm>
            <a:off x="7491468" y="2619242"/>
            <a:ext cx="717207" cy="1447146"/>
          </a:xfrm>
          <a:prstGeom prst="rect">
            <a:avLst/>
          </a:prstGeom>
          <a:noFill/>
        </p:spPr>
        <p:txBody>
          <a:bodyPr wrap="square" lIns="0" tIns="0" rIns="0" bIns="0" rtlCol="0">
            <a:noAutofit/>
          </a:bodyPr>
          <a:lstStyle/>
          <a:p>
            <a:pPr defTabSz="456758" fontAlgn="base">
              <a:lnSpc>
                <a:spcPct val="110000"/>
              </a:lnSpc>
              <a:spcAft>
                <a:spcPts val="600"/>
              </a:spcAft>
            </a:pPr>
            <a:r>
              <a:rPr lang="en-US" sz="8800" dirty="0">
                <a:solidFill>
                  <a:schemeClr val="bg2"/>
                </a:solidFill>
                <a:cs typeface="Open Sans Light"/>
              </a:rPr>
              <a:t>=</a:t>
            </a:r>
          </a:p>
        </p:txBody>
      </p:sp>
    </p:spTree>
    <p:extLst>
      <p:ext uri="{BB962C8B-B14F-4D97-AF65-F5344CB8AC3E}">
        <p14:creationId xmlns:p14="http://schemas.microsoft.com/office/powerpoint/2010/main" val="1832882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on selecting the correct election period</a:t>
            </a:r>
            <a:endParaRPr lang="en-US" dirty="0"/>
          </a:p>
        </p:txBody>
      </p:sp>
      <p:sp>
        <p:nvSpPr>
          <p:cNvPr id="3" name="Content Placeholder 2"/>
          <p:cNvSpPr>
            <a:spLocks noGrp="1"/>
          </p:cNvSpPr>
          <p:nvPr>
            <p:ph sz="quarter" idx="10"/>
          </p:nvPr>
        </p:nvSpPr>
        <p:spPr/>
        <p:txBody>
          <a:bodyPr/>
          <a:lstStyle/>
          <a:p>
            <a:r>
              <a:rPr lang="en-US" dirty="0" smtClean="0"/>
              <a:t>Help is available when you are in doubt of the correct election period.</a:t>
            </a:r>
          </a:p>
          <a:p>
            <a:r>
              <a:rPr lang="en-US" dirty="0" smtClean="0"/>
              <a:t>Tip sheets are available</a:t>
            </a:r>
          </a:p>
          <a:p>
            <a:pPr lvl="1"/>
            <a:r>
              <a:rPr lang="en-US" dirty="0" smtClean="0"/>
              <a:t>From your carrier partners</a:t>
            </a:r>
          </a:p>
          <a:p>
            <a:pPr lvl="1"/>
            <a:r>
              <a:rPr lang="en-US" dirty="0" smtClean="0"/>
              <a:t>CMS bulletins</a:t>
            </a:r>
          </a:p>
          <a:p>
            <a:pPr lvl="1"/>
            <a:r>
              <a:rPr lang="en-US" dirty="0" smtClean="0"/>
              <a:t>Medicare.gov</a:t>
            </a:r>
          </a:p>
          <a:p>
            <a:pPr marL="198438" lvl="2" indent="0">
              <a:buNone/>
            </a:pPr>
            <a:endParaRPr lang="en-US" dirty="0"/>
          </a:p>
        </p:txBody>
      </p:sp>
      <p:sp>
        <p:nvSpPr>
          <p:cNvPr id="5" name="Content Placeholder 8"/>
          <p:cNvSpPr txBox="1">
            <a:spLocks/>
          </p:cNvSpPr>
          <p:nvPr/>
        </p:nvSpPr>
        <p:spPr>
          <a:xfrm>
            <a:off x="11101516"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solidFill>
                  <a:schemeClr val="bg1"/>
                </a:solidFill>
                <a:latin typeface="+mn-lt"/>
                <a:cs typeface="Open Sans Light"/>
              </a:rPr>
              <a:t>27</a:t>
            </a:r>
          </a:p>
        </p:txBody>
      </p:sp>
      <p:pic>
        <p:nvPicPr>
          <p:cNvPr id="2078" name="Picture 30"/>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142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periods</a:t>
            </a:r>
            <a:endParaRPr lang="en-US" dirty="0"/>
          </a:p>
        </p:txBody>
      </p:sp>
      <p:sp>
        <p:nvSpPr>
          <p:cNvPr id="4" name="Content Placeholder 3"/>
          <p:cNvSpPr>
            <a:spLocks noGrp="1"/>
          </p:cNvSpPr>
          <p:nvPr>
            <p:ph sz="quarter" idx="10"/>
          </p:nvPr>
        </p:nvSpPr>
        <p:spPr>
          <a:xfrm>
            <a:off x="457199" y="1600200"/>
            <a:ext cx="9926877" cy="4635500"/>
          </a:xfrm>
        </p:spPr>
        <p:txBody>
          <a:bodyPr/>
          <a:lstStyle/>
          <a:p>
            <a:pPr lvl="2"/>
            <a:endParaRPr lang="en-US" dirty="0" smtClean="0"/>
          </a:p>
          <a:p>
            <a:pPr marL="198438" lvl="2" indent="0">
              <a:buNone/>
            </a:pPr>
            <a:r>
              <a:rPr lang="en-US" dirty="0"/>
              <a:t>An election period is a designated period of time that a Medicare beneficiary can "elect" to enroll in, disenroll from or make a plan change in a Medicare Advantage Plan or Medicare Prescription Drug Plan. There are different types of election periods based upon a beneficiary's circumstances.  Each separate election period has its own rules regarding effective dates, disenrollment dates and eligibility factors.</a:t>
            </a:r>
          </a:p>
          <a:p>
            <a:pPr marL="198438" lvl="2" indent="0" algn="ctr">
              <a:buNone/>
            </a:pPr>
            <a:endParaRPr lang="en-US" sz="1400" i="1" dirty="0"/>
          </a:p>
        </p:txBody>
      </p:sp>
      <p:sp>
        <p:nvSpPr>
          <p:cNvPr id="5" name="Rectangle 4"/>
          <p:cNvSpPr/>
          <p:nvPr/>
        </p:nvSpPr>
        <p:spPr>
          <a:xfrm>
            <a:off x="990600" y="4140200"/>
            <a:ext cx="9423400" cy="954107"/>
          </a:xfrm>
          <a:prstGeom prst="rect">
            <a:avLst/>
          </a:prstGeom>
        </p:spPr>
        <p:txBody>
          <a:bodyPr wrap="square">
            <a:spAutoFit/>
          </a:bodyPr>
          <a:lstStyle/>
          <a:p>
            <a:pPr algn="ctr"/>
            <a:r>
              <a:rPr lang="en-US" sz="1400" i="1" dirty="0" smtClean="0"/>
              <a:t>The plan </a:t>
            </a:r>
            <a:r>
              <a:rPr lang="en-US" sz="1400" i="1" dirty="0"/>
              <a:t>is responsible for determining the election period applicable to all enrollment and disenrollment requests. Plans may incorporate statements regarding the eligibility for an election period with the enrollment or disenrollment request. If request doesn't include this information, </a:t>
            </a:r>
            <a:r>
              <a:rPr lang="en-US" sz="1400" i="1" dirty="0" smtClean="0"/>
              <a:t>the plan’s enrollment specialist must </a:t>
            </a:r>
            <a:r>
              <a:rPr lang="en-US" sz="1400" i="1" dirty="0"/>
              <a:t>contact the beneficiary to determine eligibility.</a:t>
            </a:r>
          </a:p>
        </p:txBody>
      </p:sp>
    </p:spTree>
    <p:extLst>
      <p:ext uri="{BB962C8B-B14F-4D97-AF65-F5344CB8AC3E}">
        <p14:creationId xmlns:p14="http://schemas.microsoft.com/office/powerpoint/2010/main" val="1811437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quarter" idx="10"/>
          </p:nvPr>
        </p:nvSpPr>
        <p:spPr>
          <a:xfrm>
            <a:off x="457198" y="1244600"/>
            <a:ext cx="7798528" cy="5156200"/>
          </a:xfrm>
        </p:spPr>
        <p:txBody>
          <a:bodyPr anchor="ctr"/>
          <a:lstStyle/>
          <a:p>
            <a:pPr>
              <a:spcBef>
                <a:spcPts val="1200"/>
              </a:spcBef>
              <a:tabLst>
                <a:tab pos="5773738" algn="r"/>
              </a:tabLst>
            </a:pPr>
            <a:r>
              <a:rPr lang="en-US" dirty="0" smtClean="0"/>
              <a:t>Introduction</a:t>
            </a:r>
            <a:r>
              <a:rPr lang="en-US" dirty="0"/>
              <a:t>	</a:t>
            </a:r>
          </a:p>
          <a:p>
            <a:pPr>
              <a:spcBef>
                <a:spcPts val="1200"/>
              </a:spcBef>
              <a:tabLst>
                <a:tab pos="5773738" algn="r"/>
              </a:tabLst>
            </a:pPr>
            <a:r>
              <a:rPr lang="en-US" dirty="0" smtClean="0"/>
              <a:t>Medicare Enrollment Periods (Part A and Part B)</a:t>
            </a:r>
            <a:r>
              <a:rPr lang="en-US" dirty="0"/>
              <a:t>	</a:t>
            </a:r>
          </a:p>
          <a:p>
            <a:pPr>
              <a:spcBef>
                <a:spcPts val="1200"/>
              </a:spcBef>
              <a:tabLst>
                <a:tab pos="5773738" algn="r"/>
              </a:tabLst>
            </a:pPr>
            <a:r>
              <a:rPr lang="en-US" dirty="0" smtClean="0"/>
              <a:t>Late Enrollment Penalty (Part B and Part D)</a:t>
            </a:r>
            <a:r>
              <a:rPr lang="en-US" dirty="0"/>
              <a:t>	</a:t>
            </a:r>
          </a:p>
          <a:p>
            <a:pPr>
              <a:spcBef>
                <a:spcPts val="1200"/>
              </a:spcBef>
              <a:tabLst>
                <a:tab pos="5773738" algn="r"/>
              </a:tabLst>
            </a:pPr>
            <a:r>
              <a:rPr lang="en-US" dirty="0" smtClean="0"/>
              <a:t>Election periods for MAPD and PDP plans (Part C and Part D)</a:t>
            </a:r>
            <a:r>
              <a:rPr lang="en-US" dirty="0"/>
              <a:t>	</a:t>
            </a:r>
          </a:p>
          <a:p>
            <a:pPr>
              <a:spcBef>
                <a:spcPts val="1200"/>
              </a:spcBef>
              <a:tabLst>
                <a:tab pos="5773738" algn="r"/>
              </a:tabLst>
            </a:pPr>
            <a:r>
              <a:rPr lang="en-US" dirty="0" smtClean="0"/>
              <a:t>Election period examples</a:t>
            </a:r>
            <a:r>
              <a:rPr lang="en-US" dirty="0"/>
              <a:t>	</a:t>
            </a:r>
          </a:p>
          <a:p>
            <a:pPr lvl="1">
              <a:tabLst>
                <a:tab pos="5773738" algn="r"/>
              </a:tabLst>
            </a:pPr>
            <a:r>
              <a:rPr lang="en-US" dirty="0" smtClean="0"/>
              <a:t>Initial Enrollment Periods (IEP/ICEP)</a:t>
            </a:r>
            <a:r>
              <a:rPr lang="en-US" dirty="0"/>
              <a:t>	</a:t>
            </a:r>
          </a:p>
          <a:p>
            <a:pPr lvl="1">
              <a:tabLst>
                <a:tab pos="5773738" algn="r"/>
              </a:tabLst>
            </a:pPr>
            <a:r>
              <a:rPr lang="en-US" dirty="0" smtClean="0"/>
              <a:t>Special Enrollment Periods (SEP)</a:t>
            </a:r>
            <a:r>
              <a:rPr lang="en-US" dirty="0"/>
              <a:t>	</a:t>
            </a:r>
            <a:endParaRPr lang="en-US" dirty="0" smtClean="0"/>
          </a:p>
          <a:p>
            <a:pPr lvl="1">
              <a:tabLst>
                <a:tab pos="5773738" algn="r"/>
              </a:tabLst>
            </a:pPr>
            <a:r>
              <a:rPr lang="en-US" dirty="0" smtClean="0"/>
              <a:t>Annual Enrollment Period (AEP)</a:t>
            </a:r>
          </a:p>
          <a:p>
            <a:pPr lvl="1">
              <a:tabLst>
                <a:tab pos="5773738" algn="r"/>
              </a:tabLst>
            </a:pPr>
            <a:r>
              <a:rPr lang="en-US" dirty="0" smtClean="0"/>
              <a:t>Medicare Advantage Disenrollment Period (MADP)</a:t>
            </a:r>
            <a:endParaRPr lang="en-US" dirty="0"/>
          </a:p>
          <a:p>
            <a:pPr>
              <a:spcBef>
                <a:spcPts val="1200"/>
              </a:spcBef>
              <a:tabLst>
                <a:tab pos="5773738" algn="r"/>
              </a:tabLst>
            </a:pPr>
            <a:r>
              <a:rPr lang="en-US" dirty="0" smtClean="0"/>
              <a:t>Common reasons for application denial</a:t>
            </a:r>
            <a:r>
              <a:rPr lang="en-US" dirty="0"/>
              <a:t>	</a:t>
            </a:r>
          </a:p>
          <a:p>
            <a:pPr>
              <a:spcBef>
                <a:spcPts val="1200"/>
              </a:spcBef>
              <a:tabLst>
                <a:tab pos="5773738" algn="r"/>
              </a:tabLst>
            </a:pPr>
            <a:r>
              <a:rPr lang="en-US" dirty="0" smtClean="0"/>
              <a:t>Wrap up</a:t>
            </a:r>
            <a:r>
              <a:rPr lang="en-US" dirty="0"/>
              <a:t>	</a:t>
            </a:r>
          </a:p>
        </p:txBody>
      </p:sp>
    </p:spTree>
    <p:extLst>
      <p:ext uri="{BB962C8B-B14F-4D97-AF65-F5344CB8AC3E}">
        <p14:creationId xmlns:p14="http://schemas.microsoft.com/office/powerpoint/2010/main" val="3218198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periods</a:t>
            </a:r>
            <a:endParaRPr lang="en-US" dirty="0"/>
          </a:p>
        </p:txBody>
      </p:sp>
      <p:sp>
        <p:nvSpPr>
          <p:cNvPr id="4" name="Content Placeholder 3"/>
          <p:cNvSpPr>
            <a:spLocks noGrp="1"/>
          </p:cNvSpPr>
          <p:nvPr>
            <p:ph sz="quarter" idx="10"/>
          </p:nvPr>
        </p:nvSpPr>
        <p:spPr>
          <a:xfrm>
            <a:off x="457199" y="1600200"/>
            <a:ext cx="10337801" cy="4635500"/>
          </a:xfrm>
        </p:spPr>
        <p:txBody>
          <a:bodyPr/>
          <a:lstStyle/>
          <a:p>
            <a:pPr lvl="2"/>
            <a:endParaRPr lang="en-US" dirty="0" smtClean="0"/>
          </a:p>
          <a:p>
            <a:r>
              <a:rPr lang="en-US" dirty="0"/>
              <a:t>There are six types of Medicare Advantage election periods, during which beneficiaries may make enrollment requests</a:t>
            </a:r>
            <a:r>
              <a:rPr lang="en-US" dirty="0" smtClean="0"/>
              <a:t>:</a:t>
            </a:r>
            <a:endParaRPr lang="en-US" dirty="0"/>
          </a:p>
          <a:p>
            <a:pPr marL="285750" indent="-285750">
              <a:buFont typeface="Arial" panose="020B0604020202020204" pitchFamily="34" charset="0"/>
              <a:buChar char="•"/>
            </a:pPr>
            <a:r>
              <a:rPr lang="en-US" dirty="0" smtClean="0"/>
              <a:t>the </a:t>
            </a:r>
            <a:r>
              <a:rPr lang="en-US" dirty="0"/>
              <a:t>Annual Election Period (AEP)</a:t>
            </a:r>
          </a:p>
          <a:p>
            <a:pPr marL="285750" indent="-285750">
              <a:buFont typeface="Arial" panose="020B0604020202020204" pitchFamily="34" charset="0"/>
              <a:buChar char="•"/>
            </a:pPr>
            <a:r>
              <a:rPr lang="en-US" dirty="0"/>
              <a:t>the Initial Coverage Election Period (ICEP)</a:t>
            </a:r>
          </a:p>
          <a:p>
            <a:pPr marL="285750" indent="-285750">
              <a:buFont typeface="Arial" panose="020B0604020202020204" pitchFamily="34" charset="0"/>
              <a:buChar char="•"/>
            </a:pPr>
            <a:r>
              <a:rPr lang="en-US" dirty="0"/>
              <a:t>the Initial Enrollment Period for Part D (IEP for Part D) – applies to MAPD enrollments only</a:t>
            </a:r>
          </a:p>
          <a:p>
            <a:pPr marL="285750" indent="-285750">
              <a:buFont typeface="Arial" panose="020B0604020202020204" pitchFamily="34" charset="0"/>
              <a:buChar char="•"/>
            </a:pPr>
            <a:r>
              <a:rPr lang="en-US" dirty="0"/>
              <a:t>the Open Enrollment for Institutionalized Individuals (OEPI)</a:t>
            </a:r>
          </a:p>
          <a:p>
            <a:pPr marL="285750" indent="-285750">
              <a:buFont typeface="Arial" panose="020B0604020202020204" pitchFamily="34" charset="0"/>
              <a:buChar char="•"/>
            </a:pPr>
            <a:r>
              <a:rPr lang="en-US" dirty="0"/>
              <a:t>all Special Election Periods (SEP), and </a:t>
            </a:r>
          </a:p>
          <a:p>
            <a:pPr marL="285750" indent="-285750">
              <a:buFont typeface="Arial" panose="020B0604020202020204" pitchFamily="34" charset="0"/>
              <a:buChar char="•"/>
            </a:pPr>
            <a:r>
              <a:rPr lang="en-US" dirty="0"/>
              <a:t>the Medicare Advantage Disenrollment Period (MADP</a:t>
            </a:r>
            <a:r>
              <a:rPr lang="en-US" dirty="0" smtClean="0"/>
              <a:t>)</a:t>
            </a:r>
            <a:endParaRPr lang="en-US" dirty="0"/>
          </a:p>
          <a:p>
            <a:pPr marL="198438" lvl="2" indent="0">
              <a:buNone/>
            </a:pPr>
            <a:endParaRPr lang="en-US" dirty="0"/>
          </a:p>
          <a:p>
            <a:pPr marL="198438" lvl="2" indent="0" algn="ctr">
              <a:buNone/>
            </a:pPr>
            <a:r>
              <a:rPr lang="en-US" sz="1400" i="1" dirty="0" smtClean="0"/>
              <a:t>.</a:t>
            </a:r>
            <a:endParaRPr lang="en-US" sz="1400" i="1" dirty="0"/>
          </a:p>
        </p:txBody>
      </p:sp>
    </p:spTree>
    <p:extLst>
      <p:ext uri="{BB962C8B-B14F-4D97-AF65-F5344CB8AC3E}">
        <p14:creationId xmlns:p14="http://schemas.microsoft.com/office/powerpoint/2010/main" val="76832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periods</a:t>
            </a:r>
            <a:endParaRPr lang="en-US" dirty="0"/>
          </a:p>
        </p:txBody>
      </p:sp>
      <p:sp>
        <p:nvSpPr>
          <p:cNvPr id="4" name="Content Placeholder 3"/>
          <p:cNvSpPr>
            <a:spLocks noGrp="1"/>
          </p:cNvSpPr>
          <p:nvPr>
            <p:ph sz="quarter" idx="10"/>
          </p:nvPr>
        </p:nvSpPr>
        <p:spPr>
          <a:xfrm>
            <a:off x="457200" y="1320800"/>
            <a:ext cx="10769600" cy="4914900"/>
          </a:xfrm>
        </p:spPr>
        <p:txBody>
          <a:bodyPr/>
          <a:lstStyle/>
          <a:p>
            <a:r>
              <a:rPr lang="en-US" sz="2000" dirty="0" smtClean="0"/>
              <a:t>Once the plan </a:t>
            </a:r>
            <a:r>
              <a:rPr lang="en-US" sz="2000" dirty="0"/>
              <a:t>determines the election period that applies to an election request, </a:t>
            </a:r>
            <a:r>
              <a:rPr lang="en-US" sz="2000" dirty="0" smtClean="0"/>
              <a:t>the plan </a:t>
            </a:r>
            <a:r>
              <a:rPr lang="en-US" sz="2000" dirty="0"/>
              <a:t>must determine the effective date of the election.</a:t>
            </a:r>
          </a:p>
          <a:p>
            <a:r>
              <a:rPr lang="en-US" sz="2000" dirty="0"/>
              <a:t>With the exception of some SEPs and when election periods overlap, generally beneficiaries may not request their enrollment effective date.</a:t>
            </a:r>
          </a:p>
          <a:p>
            <a:r>
              <a:rPr lang="en-US" sz="2000" dirty="0"/>
              <a:t>If the beneficiary is eligible for more than one election period at the time he/she makes an election, resulting in more than one possible effective date, t</a:t>
            </a:r>
            <a:r>
              <a:rPr lang="en-US" sz="2000" dirty="0" smtClean="0"/>
              <a:t>he plan </a:t>
            </a:r>
            <a:r>
              <a:rPr lang="en-US" sz="2000" dirty="0"/>
              <a:t>must allow the beneficiary to choose the effective date. To accomplish this, </a:t>
            </a:r>
            <a:r>
              <a:rPr lang="en-US" sz="2000" dirty="0" smtClean="0"/>
              <a:t>the enrollment specialist </a:t>
            </a:r>
            <a:r>
              <a:rPr lang="en-US" sz="2000" dirty="0"/>
              <a:t>must attempt to contact the beneficiary. </a:t>
            </a:r>
            <a:endParaRPr lang="en-US" sz="2000" dirty="0" smtClean="0"/>
          </a:p>
          <a:p>
            <a:endParaRPr lang="en-US" sz="2000" dirty="0"/>
          </a:p>
          <a:p>
            <a:endParaRPr lang="en-US" sz="2000" dirty="0"/>
          </a:p>
          <a:p>
            <a:pPr algn="ctr"/>
            <a:r>
              <a:rPr lang="en-US" sz="2000" i="1" dirty="0"/>
              <a:t>Note: This requirement doesn't apply to Group enrollments. </a:t>
            </a:r>
            <a:r>
              <a:rPr lang="en-US" sz="2000" i="1" dirty="0" smtClean="0"/>
              <a:t>A plan may </a:t>
            </a:r>
            <a:r>
              <a:rPr lang="en-US" sz="2000" i="1" dirty="0"/>
              <a:t>submit these group enrollments to CMS with the EGHP SEP election.</a:t>
            </a:r>
          </a:p>
          <a:p>
            <a:endParaRPr lang="en-US" sz="2000" dirty="0"/>
          </a:p>
          <a:p>
            <a:endParaRPr lang="en-US" dirty="0"/>
          </a:p>
          <a:p>
            <a:pPr marL="198438" lvl="2" indent="0" algn="ctr">
              <a:buNone/>
            </a:pPr>
            <a:r>
              <a:rPr lang="en-US" sz="1400" i="1" dirty="0" smtClean="0"/>
              <a:t>.</a:t>
            </a:r>
            <a:endParaRPr lang="en-US" sz="1400" i="1" dirty="0"/>
          </a:p>
        </p:txBody>
      </p:sp>
    </p:spTree>
    <p:extLst>
      <p:ext uri="{BB962C8B-B14F-4D97-AF65-F5344CB8AC3E}">
        <p14:creationId xmlns:p14="http://schemas.microsoft.com/office/powerpoint/2010/main" val="1986165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periods</a:t>
            </a:r>
            <a:endParaRPr lang="en-US" dirty="0"/>
          </a:p>
        </p:txBody>
      </p:sp>
      <p:sp>
        <p:nvSpPr>
          <p:cNvPr id="4" name="Content Placeholder 3"/>
          <p:cNvSpPr>
            <a:spLocks noGrp="1"/>
          </p:cNvSpPr>
          <p:nvPr>
            <p:ph sz="quarter" idx="10"/>
          </p:nvPr>
        </p:nvSpPr>
        <p:spPr>
          <a:xfrm>
            <a:off x="457200" y="1320800"/>
            <a:ext cx="10769600" cy="4914900"/>
          </a:xfrm>
        </p:spPr>
        <p:txBody>
          <a:bodyPr/>
          <a:lstStyle/>
          <a:p>
            <a:endParaRPr lang="en-US" sz="2000" dirty="0" smtClean="0"/>
          </a:p>
          <a:p>
            <a:r>
              <a:rPr lang="en-US" sz="2000" dirty="0" smtClean="0"/>
              <a:t>If </a:t>
            </a:r>
            <a:r>
              <a:rPr lang="en-US" sz="2000" dirty="0"/>
              <a:t>the beneficiary is eligible for more than one election period, but doesn't indicate a preferred effective date or if </a:t>
            </a:r>
            <a:r>
              <a:rPr lang="en-US" sz="2000" dirty="0" smtClean="0"/>
              <a:t>the plan </a:t>
            </a:r>
            <a:r>
              <a:rPr lang="en-US" sz="2000" dirty="0"/>
              <a:t>is unable to contact the beneficiary, the organization must assign an effective date using the following ranking of election periods. The election period with the highest rank generally determines the effective date of enrollment</a:t>
            </a:r>
            <a:r>
              <a:rPr lang="en-US" sz="2000" dirty="0" smtClean="0"/>
              <a:t>:</a:t>
            </a:r>
          </a:p>
          <a:p>
            <a:endParaRPr lang="en-US" sz="2000" dirty="0"/>
          </a:p>
          <a:p>
            <a:pPr algn="ctr"/>
            <a:r>
              <a:rPr lang="en-US" sz="2000" u="sng" dirty="0">
                <a:latin typeface="Open Sans Bold" panose="020B0806030504020204" pitchFamily="34" charset="0"/>
                <a:ea typeface="Open Sans Bold" panose="020B0806030504020204" pitchFamily="34" charset="0"/>
                <a:cs typeface="Open Sans Bold" panose="020B0806030504020204" pitchFamily="34" charset="0"/>
              </a:rPr>
              <a:t>Ranking of Election Periods (highest to lowest):</a:t>
            </a:r>
          </a:p>
          <a:p>
            <a:pPr algn="ctr"/>
            <a:r>
              <a:rPr lang="en-US" sz="2000" dirty="0"/>
              <a:t>ICEP/IEP for Part D</a:t>
            </a:r>
          </a:p>
          <a:p>
            <a:pPr algn="ctr"/>
            <a:r>
              <a:rPr lang="en-US" sz="2000" dirty="0"/>
              <a:t>SEP</a:t>
            </a:r>
          </a:p>
          <a:p>
            <a:pPr algn="ctr"/>
            <a:r>
              <a:rPr lang="en-US" sz="2000" dirty="0"/>
              <a:t>AEP / MADP</a:t>
            </a:r>
          </a:p>
          <a:p>
            <a:endParaRPr lang="en-US" dirty="0"/>
          </a:p>
          <a:p>
            <a:endParaRPr lang="en-US" dirty="0"/>
          </a:p>
          <a:p>
            <a:pPr marL="198438" lvl="2" indent="0" algn="ctr">
              <a:buNone/>
            </a:pPr>
            <a:r>
              <a:rPr lang="en-US" sz="1400" i="1" dirty="0" smtClean="0"/>
              <a:t>.</a:t>
            </a:r>
            <a:endParaRPr lang="en-US" sz="1400" i="1" dirty="0"/>
          </a:p>
        </p:txBody>
      </p:sp>
    </p:spTree>
    <p:extLst>
      <p:ext uri="{BB962C8B-B14F-4D97-AF65-F5344CB8AC3E}">
        <p14:creationId xmlns:p14="http://schemas.microsoft.com/office/powerpoint/2010/main" val="1503867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periods</a:t>
            </a:r>
            <a:endParaRPr lang="en-US" dirty="0"/>
          </a:p>
        </p:txBody>
      </p:sp>
      <p:sp>
        <p:nvSpPr>
          <p:cNvPr id="4" name="Content Placeholder 3"/>
          <p:cNvSpPr>
            <a:spLocks noGrp="1"/>
          </p:cNvSpPr>
          <p:nvPr>
            <p:ph sz="quarter" idx="10"/>
          </p:nvPr>
        </p:nvSpPr>
        <p:spPr>
          <a:xfrm>
            <a:off x="457200" y="1320800"/>
            <a:ext cx="10769600" cy="4914900"/>
          </a:xfrm>
        </p:spPr>
        <p:txBody>
          <a:bodyPr/>
          <a:lstStyle/>
          <a:p>
            <a:endParaRPr lang="en-US" dirty="0"/>
          </a:p>
          <a:p>
            <a:r>
              <a:rPr lang="en-US" dirty="0"/>
              <a:t>Elections (enrollments/disenrollments/plan changes) must be made during a valid election period. In general, election periods offer one election that takes effect. </a:t>
            </a:r>
            <a:endParaRPr lang="en-US" dirty="0" smtClean="0"/>
          </a:p>
          <a:p>
            <a:r>
              <a:rPr lang="en-US" dirty="0" smtClean="0"/>
              <a:t>If </a:t>
            </a:r>
            <a:r>
              <a:rPr lang="en-US" dirty="0"/>
              <a:t>the beneficiary changes his/her mind and wants to request a different election, this is permissible as long as the election period is still open </a:t>
            </a:r>
            <a:r>
              <a:rPr lang="en-US" u="sng" dirty="0"/>
              <a:t>and the prior selected plan hasn't yet become effective</a:t>
            </a:r>
            <a:r>
              <a:rPr lang="en-US" dirty="0" smtClean="0"/>
              <a:t>.</a:t>
            </a:r>
          </a:p>
          <a:p>
            <a:r>
              <a:rPr lang="en-US" dirty="0" smtClean="0"/>
              <a:t>The </a:t>
            </a:r>
            <a:r>
              <a:rPr lang="en-US" dirty="0"/>
              <a:t>last election received prior to the effective date (as determined by the application date) is the election that takes effect. Once an election becomes effective (for example, on January 1 for the Annual Election Period), the one available election for a particular election period has been used.</a:t>
            </a:r>
          </a:p>
          <a:p>
            <a:pPr marL="198438" lvl="2" indent="0" algn="ctr">
              <a:buNone/>
            </a:pPr>
            <a:r>
              <a:rPr lang="en-US" sz="1400" i="1" dirty="0" smtClean="0"/>
              <a:t>.</a:t>
            </a:r>
            <a:endParaRPr lang="en-US" sz="1400" i="1" dirty="0"/>
          </a:p>
        </p:txBody>
      </p:sp>
    </p:spTree>
    <p:extLst>
      <p:ext uri="{BB962C8B-B14F-4D97-AF65-F5344CB8AC3E}">
        <p14:creationId xmlns:p14="http://schemas.microsoft.com/office/powerpoint/2010/main" val="3005712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Advantage Disenrollment Period (MADP)</a:t>
            </a:r>
            <a:endParaRPr lang="en-US" dirty="0"/>
          </a:p>
        </p:txBody>
      </p:sp>
      <p:sp>
        <p:nvSpPr>
          <p:cNvPr id="4" name="Content Placeholder 3"/>
          <p:cNvSpPr>
            <a:spLocks noGrp="1"/>
          </p:cNvSpPr>
          <p:nvPr>
            <p:ph sz="quarter" idx="10"/>
          </p:nvPr>
        </p:nvSpPr>
        <p:spPr>
          <a:xfrm>
            <a:off x="457200" y="1320800"/>
            <a:ext cx="10769600" cy="4914900"/>
          </a:xfrm>
        </p:spPr>
        <p:txBody>
          <a:bodyPr/>
          <a:lstStyle/>
          <a:p>
            <a:endParaRPr lang="en-US" dirty="0" smtClean="0"/>
          </a:p>
          <a:p>
            <a:r>
              <a:rPr lang="en-US" dirty="0" smtClean="0"/>
              <a:t>Since </a:t>
            </a:r>
            <a:r>
              <a:rPr lang="en-US" dirty="0"/>
              <a:t>January 1, 2011, MA plan enrollees have </a:t>
            </a:r>
            <a:r>
              <a:rPr lang="en-US" dirty="0" smtClean="0"/>
              <a:t>had an </a:t>
            </a:r>
            <a:r>
              <a:rPr lang="en-US" dirty="0"/>
              <a:t>annual opportunity to prospectively disenroll from any MA plan and return to Original Medicare between January 1 and February 14 of every year: </a:t>
            </a:r>
          </a:p>
          <a:p>
            <a:pPr lvl="1"/>
            <a:r>
              <a:rPr lang="en-US" dirty="0"/>
              <a:t>MADP disenrollments received in January are effective February 1.</a:t>
            </a:r>
          </a:p>
          <a:p>
            <a:pPr lvl="1"/>
            <a:r>
              <a:rPr lang="en-US" dirty="0"/>
              <a:t>MADP disenrollments received in February are effective </a:t>
            </a:r>
            <a:r>
              <a:rPr lang="en-US" dirty="0" smtClean="0"/>
              <a:t>March 1.</a:t>
            </a:r>
            <a:endParaRPr lang="en-US" dirty="0"/>
          </a:p>
          <a:p>
            <a:endParaRPr lang="en-US" dirty="0"/>
          </a:p>
          <a:p>
            <a:pPr algn="ctr"/>
            <a:r>
              <a:rPr lang="en-US" i="1" dirty="0"/>
              <a:t>The MADP </a:t>
            </a:r>
            <a:r>
              <a:rPr lang="en-US" i="1" dirty="0" smtClean="0"/>
              <a:t>does not </a:t>
            </a:r>
            <a:r>
              <a:rPr lang="en-US" i="1" dirty="0"/>
              <a:t>provide an opportunity to join or switch MA plans and members can't use the MADP to disenroll from a PDP plan.</a:t>
            </a:r>
          </a:p>
          <a:p>
            <a:pPr marL="198438" lvl="2" indent="0">
              <a:buNone/>
            </a:pPr>
            <a:endParaRPr lang="en-US" sz="1400" i="1" dirty="0"/>
          </a:p>
        </p:txBody>
      </p:sp>
    </p:spTree>
    <p:extLst>
      <p:ext uri="{BB962C8B-B14F-4D97-AF65-F5344CB8AC3E}">
        <p14:creationId xmlns:p14="http://schemas.microsoft.com/office/powerpoint/2010/main" val="379610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Advantage Disenrollment Period (MADP)</a:t>
            </a:r>
            <a:endParaRPr lang="en-US" dirty="0"/>
          </a:p>
        </p:txBody>
      </p:sp>
      <p:sp>
        <p:nvSpPr>
          <p:cNvPr id="4" name="Content Placeholder 3"/>
          <p:cNvSpPr>
            <a:spLocks noGrp="1"/>
          </p:cNvSpPr>
          <p:nvPr>
            <p:ph sz="quarter" idx="10"/>
          </p:nvPr>
        </p:nvSpPr>
        <p:spPr>
          <a:xfrm>
            <a:off x="457200" y="1320800"/>
            <a:ext cx="10769600" cy="4914900"/>
          </a:xfrm>
        </p:spPr>
        <p:txBody>
          <a:bodyPr/>
          <a:lstStyle/>
          <a:p>
            <a:r>
              <a:rPr lang="en-US" sz="2000" dirty="0" smtClean="0"/>
              <a:t>MA-only </a:t>
            </a:r>
            <a:r>
              <a:rPr lang="en-US" sz="2000" dirty="0"/>
              <a:t>and MAPD members who use the MADP to disenroll from a Medicare Advantage plan have a SEP that permits enrollment in a stand-alone PDP during the same MADP time frame. To use the SEP to enroll in a stand-alone PDP:</a:t>
            </a:r>
          </a:p>
          <a:p>
            <a:r>
              <a:rPr lang="en-US" sz="2000" dirty="0"/>
              <a:t>Medicare Advantage members may submit both the MADP disenrollment request and PDP enrollment request during the MADP timeframe or just submit the PDP enrollment during the MADP timeframe, which results in automatic termination of the MA plan and a return to Original Medicare. </a:t>
            </a:r>
          </a:p>
          <a:p>
            <a:pPr marL="198438" lvl="2" indent="0">
              <a:buNone/>
            </a:pPr>
            <a:endParaRPr lang="en-US" sz="2000" i="1" dirty="0"/>
          </a:p>
        </p:txBody>
      </p:sp>
    </p:spTree>
    <p:extLst>
      <p:ext uri="{BB962C8B-B14F-4D97-AF65-F5344CB8AC3E}">
        <p14:creationId xmlns:p14="http://schemas.microsoft.com/office/powerpoint/2010/main" val="1238637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Advantage Disenrollment Period (MADP)</a:t>
            </a:r>
            <a:endParaRPr lang="en-US" dirty="0"/>
          </a:p>
        </p:txBody>
      </p:sp>
      <p:sp>
        <p:nvSpPr>
          <p:cNvPr id="4" name="Content Placeholder 3"/>
          <p:cNvSpPr>
            <a:spLocks noGrp="1"/>
          </p:cNvSpPr>
          <p:nvPr>
            <p:ph sz="quarter" idx="10"/>
          </p:nvPr>
        </p:nvSpPr>
        <p:spPr>
          <a:xfrm>
            <a:off x="457200" y="1320800"/>
            <a:ext cx="10769600" cy="4914900"/>
          </a:xfrm>
        </p:spPr>
        <p:txBody>
          <a:bodyPr/>
          <a:lstStyle/>
          <a:p>
            <a:r>
              <a:rPr lang="en-US" sz="2000" dirty="0" smtClean="0"/>
              <a:t>The </a:t>
            </a:r>
            <a:r>
              <a:rPr lang="en-US" sz="2000" dirty="0"/>
              <a:t>MADP disenrollment election to return to Original Medicare and use of the corresponding SEP to enroll in a stand-alone PDP may occur with different effective dates, as long as both elections occur during the MADP timeframe. For instance: </a:t>
            </a:r>
          </a:p>
          <a:p>
            <a:pPr lvl="1"/>
            <a:r>
              <a:rPr lang="en-US" sz="2000" dirty="0"/>
              <a:t>A beneficiary may use the MADP to disenroll from his/her MA plan - submitting the disenrollment in January results in a return to Original Medicare effective February 1.</a:t>
            </a:r>
          </a:p>
          <a:p>
            <a:pPr lvl="1"/>
            <a:r>
              <a:rPr lang="en-US" sz="2000" dirty="0"/>
              <a:t>The same beneficiary may use the corresponding SEP to enroll in a PDP during the MADP. The beneficiary has until February 14 to make this election – if the PDP election occurs in Feb (between Feb 1 – Feb 14), the PDP enrollment is effective March 1. </a:t>
            </a:r>
          </a:p>
          <a:p>
            <a:pPr marL="198438" lvl="2" indent="0">
              <a:buNone/>
            </a:pPr>
            <a:endParaRPr lang="en-US" sz="2000" i="1" dirty="0"/>
          </a:p>
        </p:txBody>
      </p:sp>
    </p:spTree>
    <p:extLst>
      <p:ext uri="{BB962C8B-B14F-4D97-AF65-F5344CB8AC3E}">
        <p14:creationId xmlns:p14="http://schemas.microsoft.com/office/powerpoint/2010/main" val="2423851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dirty="0" smtClean="0">
                <a:latin typeface="Domaine Display Bold"/>
                <a:cs typeface="Domaine Display Bold"/>
              </a:rPr>
              <a:t>Election Periods for MAPD and PDP plans</a:t>
            </a:r>
          </a:p>
          <a:p>
            <a:r>
              <a:rPr lang="en-US" sz="4000" dirty="0" smtClean="0">
                <a:latin typeface="Domaine Display Bold"/>
                <a:cs typeface="Domaine Display Bold"/>
              </a:rPr>
              <a:t>(Part C and Part D)</a:t>
            </a:r>
          </a:p>
          <a:p>
            <a:r>
              <a:rPr lang="en-US" sz="4000" dirty="0">
                <a:latin typeface="Domaine Display Bold"/>
                <a:cs typeface="Domaine Display Bold"/>
              </a:rPr>
              <a:t>e</a:t>
            </a:r>
            <a:r>
              <a:rPr lang="en-US" sz="4000" dirty="0" smtClean="0">
                <a:latin typeface="Domaine Display Bold"/>
                <a:cs typeface="Domaine Display Bold"/>
              </a:rPr>
              <a:t>xamples and notes</a:t>
            </a:r>
          </a:p>
        </p:txBody>
      </p:sp>
    </p:spTree>
    <p:extLst>
      <p:ext uri="{BB962C8B-B14F-4D97-AF65-F5344CB8AC3E}">
        <p14:creationId xmlns:p14="http://schemas.microsoft.com/office/powerpoint/2010/main" val="2617159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IEP/ICEP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584775"/>
          </a:xfrm>
          <a:prstGeom prst="rect">
            <a:avLst/>
          </a:prstGeom>
          <a:ln w="38100">
            <a:solidFill>
              <a:schemeClr val="accent1"/>
            </a:solidFill>
          </a:ln>
        </p:spPr>
        <p:txBody>
          <a:bodyPr wrap="square">
            <a:spAutoFit/>
          </a:bodyPr>
          <a:lstStyle/>
          <a:p>
            <a:r>
              <a:rPr lang="en-US" sz="1600" dirty="0"/>
              <a:t>Newly eligible, turning 65</a:t>
            </a:r>
          </a:p>
        </p:txBody>
      </p:sp>
      <p:sp>
        <p:nvSpPr>
          <p:cNvPr id="8" name="Rectangle 7"/>
          <p:cNvSpPr/>
          <p:nvPr/>
        </p:nvSpPr>
        <p:spPr>
          <a:xfrm rot="10800000" flipV="1">
            <a:off x="3784598" y="2412336"/>
            <a:ext cx="1790702" cy="338554"/>
          </a:xfrm>
          <a:prstGeom prst="rect">
            <a:avLst/>
          </a:prstGeom>
          <a:ln>
            <a:solidFill>
              <a:schemeClr val="accent1"/>
            </a:solidFill>
          </a:ln>
        </p:spPr>
        <p:txBody>
          <a:bodyPr wrap="square">
            <a:spAutoFit/>
          </a:bodyPr>
          <a:lstStyle/>
          <a:p>
            <a:r>
              <a:rPr lang="en-US" sz="1600" dirty="0"/>
              <a:t>MA, MAPD, PDP</a:t>
            </a:r>
          </a:p>
        </p:txBody>
      </p:sp>
      <p:sp>
        <p:nvSpPr>
          <p:cNvPr id="9" name="Rectangle 8"/>
          <p:cNvSpPr/>
          <p:nvPr/>
        </p:nvSpPr>
        <p:spPr>
          <a:xfrm>
            <a:off x="6066213" y="2387598"/>
            <a:ext cx="3074612" cy="3293209"/>
          </a:xfrm>
          <a:prstGeom prst="rect">
            <a:avLst/>
          </a:prstGeom>
          <a:ln>
            <a:solidFill>
              <a:schemeClr val="accent1"/>
            </a:solidFill>
          </a:ln>
        </p:spPr>
        <p:txBody>
          <a:bodyPr wrap="square">
            <a:spAutoFit/>
          </a:bodyPr>
          <a:lstStyle/>
          <a:p>
            <a:r>
              <a:rPr lang="en-US" sz="1600" i="1" dirty="0"/>
              <a:t>Initial Enrollment Period</a:t>
            </a:r>
          </a:p>
          <a:p>
            <a:r>
              <a:rPr lang="en-US" sz="1600" i="1" dirty="0"/>
              <a:t>(IEP)/Initial Coverage</a:t>
            </a:r>
          </a:p>
          <a:p>
            <a:r>
              <a:rPr lang="en-US" sz="1600" i="1" dirty="0"/>
              <a:t>Election Period (ICEP</a:t>
            </a:r>
            <a:r>
              <a:rPr lang="en-US" sz="1600" i="1" dirty="0" smtClean="0"/>
              <a:t>)</a:t>
            </a:r>
          </a:p>
          <a:p>
            <a:endParaRPr lang="en-US" sz="1600" i="1" dirty="0"/>
          </a:p>
          <a:p>
            <a:r>
              <a:rPr lang="en-US" sz="1600" dirty="0"/>
              <a:t>During the 7‐month period</a:t>
            </a:r>
          </a:p>
          <a:p>
            <a:r>
              <a:rPr lang="en-US" sz="1600" dirty="0"/>
              <a:t>that starts 3 months before</a:t>
            </a:r>
          </a:p>
          <a:p>
            <a:r>
              <a:rPr lang="en-US" sz="1600" dirty="0"/>
              <a:t>the month they turn 65,</a:t>
            </a:r>
          </a:p>
          <a:p>
            <a:r>
              <a:rPr lang="en-US" sz="1600" dirty="0"/>
              <a:t>includes the month they</a:t>
            </a:r>
          </a:p>
          <a:p>
            <a:r>
              <a:rPr lang="en-US" sz="1600" dirty="0"/>
              <a:t>turn 65, and ends 3 months</a:t>
            </a:r>
          </a:p>
          <a:p>
            <a:r>
              <a:rPr lang="en-US" sz="1600" dirty="0"/>
              <a:t>after the month they turn</a:t>
            </a:r>
          </a:p>
          <a:p>
            <a:r>
              <a:rPr lang="en-US" sz="1600" dirty="0"/>
              <a:t>65. ** ICEP can be separate</a:t>
            </a:r>
          </a:p>
          <a:p>
            <a:r>
              <a:rPr lang="en-US" sz="1600" dirty="0"/>
              <a:t>from IEP if member delays</a:t>
            </a:r>
          </a:p>
          <a:p>
            <a:r>
              <a:rPr lang="en-US" sz="1600" dirty="0"/>
              <a:t>enrolling into Part B.</a:t>
            </a:r>
          </a:p>
        </p:txBody>
      </p:sp>
      <p:sp>
        <p:nvSpPr>
          <p:cNvPr id="10" name="Rectangle 9"/>
          <p:cNvSpPr/>
          <p:nvPr/>
        </p:nvSpPr>
        <p:spPr>
          <a:xfrm>
            <a:off x="9499600" y="2387599"/>
            <a:ext cx="2064640" cy="1815882"/>
          </a:xfrm>
          <a:prstGeom prst="rect">
            <a:avLst/>
          </a:prstGeom>
          <a:ln>
            <a:solidFill>
              <a:schemeClr val="accent1"/>
            </a:solidFill>
          </a:ln>
        </p:spPr>
        <p:txBody>
          <a:bodyPr wrap="square">
            <a:spAutoFit/>
          </a:bodyPr>
          <a:lstStyle/>
          <a:p>
            <a:r>
              <a:rPr lang="en-US" sz="1600" dirty="0"/>
              <a:t>Members cannot choose </a:t>
            </a:r>
            <a:r>
              <a:rPr lang="en-US" sz="1600" dirty="0" smtClean="0"/>
              <a:t>an effective </a:t>
            </a:r>
            <a:r>
              <a:rPr lang="en-US" sz="1600" dirty="0"/>
              <a:t>date; it is locked in</a:t>
            </a:r>
          </a:p>
          <a:p>
            <a:r>
              <a:rPr lang="en-US" sz="1600" dirty="0"/>
              <a:t>based on the date </a:t>
            </a:r>
            <a:r>
              <a:rPr lang="en-US" sz="1600" dirty="0" smtClean="0"/>
              <a:t>of application </a:t>
            </a:r>
            <a:r>
              <a:rPr lang="en-US" sz="1600" dirty="0"/>
              <a:t>or the date </a:t>
            </a:r>
            <a:r>
              <a:rPr lang="en-US" sz="1600" dirty="0" smtClean="0"/>
              <a:t>of the </a:t>
            </a:r>
            <a:r>
              <a:rPr lang="en-US" sz="1600" dirty="0"/>
              <a:t>member’s eligibility.</a:t>
            </a:r>
          </a:p>
        </p:txBody>
      </p:sp>
    </p:spTree>
    <p:extLst>
      <p:ext uri="{BB962C8B-B14F-4D97-AF65-F5344CB8AC3E}">
        <p14:creationId xmlns:p14="http://schemas.microsoft.com/office/powerpoint/2010/main" val="1446276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IEP/ICEP</a:t>
            </a:r>
            <a:br>
              <a:rPr lang="en-US" sz="3600" dirty="0" smtClean="0"/>
            </a:br>
            <a:r>
              <a:rPr lang="en-US" dirty="0" smtClean="0"/>
              <a:t>Part C and Part D</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584775"/>
          </a:xfrm>
          <a:prstGeom prst="rect">
            <a:avLst/>
          </a:prstGeom>
          <a:ln w="38100">
            <a:solidFill>
              <a:schemeClr val="accent1"/>
            </a:solidFill>
          </a:ln>
        </p:spPr>
        <p:txBody>
          <a:bodyPr wrap="square">
            <a:spAutoFit/>
          </a:bodyPr>
          <a:lstStyle/>
          <a:p>
            <a:r>
              <a:rPr lang="en-US" sz="1600" dirty="0" smtClean="0"/>
              <a:t>Newly eligible, disabled, under 65</a:t>
            </a:r>
            <a:endParaRPr lang="en-US" sz="1600" dirty="0"/>
          </a:p>
        </p:txBody>
      </p:sp>
      <p:sp>
        <p:nvSpPr>
          <p:cNvPr id="8" name="Rectangle 7"/>
          <p:cNvSpPr/>
          <p:nvPr/>
        </p:nvSpPr>
        <p:spPr>
          <a:xfrm rot="10800000" flipV="1">
            <a:off x="3784598" y="2412336"/>
            <a:ext cx="1790702" cy="338554"/>
          </a:xfrm>
          <a:prstGeom prst="rect">
            <a:avLst/>
          </a:prstGeom>
          <a:ln>
            <a:solidFill>
              <a:schemeClr val="accent1"/>
            </a:solidFill>
          </a:ln>
        </p:spPr>
        <p:txBody>
          <a:bodyPr wrap="square">
            <a:spAutoFit/>
          </a:bodyPr>
          <a:lstStyle/>
          <a:p>
            <a:r>
              <a:rPr lang="en-US" sz="1600" dirty="0"/>
              <a:t>MA, MAPD, PDP</a:t>
            </a:r>
          </a:p>
        </p:txBody>
      </p:sp>
      <p:sp>
        <p:nvSpPr>
          <p:cNvPr id="9" name="Rectangle 8"/>
          <p:cNvSpPr/>
          <p:nvPr/>
        </p:nvSpPr>
        <p:spPr>
          <a:xfrm>
            <a:off x="6066213" y="2387598"/>
            <a:ext cx="3074612" cy="3662541"/>
          </a:xfrm>
          <a:prstGeom prst="rect">
            <a:avLst/>
          </a:prstGeom>
          <a:ln>
            <a:solidFill>
              <a:schemeClr val="accent1"/>
            </a:solidFill>
          </a:ln>
        </p:spPr>
        <p:txBody>
          <a:bodyPr wrap="square">
            <a:spAutoFit/>
          </a:bodyPr>
          <a:lstStyle/>
          <a:p>
            <a:r>
              <a:rPr lang="en-US" sz="1600" i="1" dirty="0" smtClean="0"/>
              <a:t>Initial Enrollment Period (IEP)/Initial Coverage Election Period (ICEP) </a:t>
            </a:r>
          </a:p>
          <a:p>
            <a:endParaRPr lang="en-US" sz="1600" i="1" dirty="0" smtClean="0"/>
          </a:p>
          <a:p>
            <a:r>
              <a:rPr lang="en-US" sz="1400" dirty="0" smtClean="0"/>
              <a:t>The month of eligibility is the 25</a:t>
            </a:r>
            <a:r>
              <a:rPr lang="en-US" sz="1400" baseline="30000" dirty="0" smtClean="0"/>
              <a:t>th</a:t>
            </a:r>
            <a:r>
              <a:rPr lang="en-US" sz="1400" dirty="0" smtClean="0"/>
              <a:t> month after a beneficiary receives Social Security or RRB disability benefits and they have a 7 month period to enroll in Medicare. The enrolment period begins 3 months before the month of eligibility (22</a:t>
            </a:r>
            <a:r>
              <a:rPr lang="en-US" sz="1400" baseline="30000" dirty="0" smtClean="0"/>
              <a:t>nd</a:t>
            </a:r>
            <a:r>
              <a:rPr lang="en-US" sz="1400" dirty="0" smtClean="0"/>
              <a:t> month) and ends 3 months after the month of eligibility (28</a:t>
            </a:r>
            <a:r>
              <a:rPr lang="en-US" sz="1400" baseline="30000" dirty="0" smtClean="0"/>
              <a:t>th</a:t>
            </a:r>
            <a:r>
              <a:rPr lang="en-US" sz="1400" dirty="0" smtClean="0"/>
              <a:t> month). **ICEP can be separate from IEP if member delays enrolling into Part B</a:t>
            </a:r>
            <a:endParaRPr lang="en-US" sz="1400" dirty="0"/>
          </a:p>
        </p:txBody>
      </p:sp>
      <p:sp>
        <p:nvSpPr>
          <p:cNvPr id="10" name="Rectangle 9"/>
          <p:cNvSpPr/>
          <p:nvPr/>
        </p:nvSpPr>
        <p:spPr>
          <a:xfrm>
            <a:off x="9499600" y="2387599"/>
            <a:ext cx="2324099" cy="338554"/>
          </a:xfrm>
          <a:prstGeom prst="rect">
            <a:avLst/>
          </a:prstGeom>
          <a:ln>
            <a:solidFill>
              <a:schemeClr val="accent1"/>
            </a:solidFill>
          </a:ln>
        </p:spPr>
        <p:txBody>
          <a:bodyPr wrap="square">
            <a:spAutoFit/>
          </a:bodyPr>
          <a:lstStyle/>
          <a:p>
            <a:endParaRPr lang="en-US" sz="1600" dirty="0"/>
          </a:p>
        </p:txBody>
      </p:sp>
    </p:spTree>
    <p:extLst>
      <p:ext uri="{BB962C8B-B14F-4D97-AF65-F5344CB8AC3E}">
        <p14:creationId xmlns:p14="http://schemas.microsoft.com/office/powerpoint/2010/main" val="998443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dirty="0" smtClean="0">
                <a:latin typeface="Domaine Display Bold"/>
                <a:cs typeface="Domaine Display Bold"/>
              </a:rPr>
              <a:t>Medicare Enrollment Periods</a:t>
            </a:r>
          </a:p>
          <a:p>
            <a:r>
              <a:rPr lang="en-US" sz="4000" dirty="0" smtClean="0">
                <a:latin typeface="Domaine Display Bold"/>
                <a:cs typeface="Domaine Display Bold"/>
              </a:rPr>
              <a:t>(Part A and Part B)</a:t>
            </a:r>
          </a:p>
        </p:txBody>
      </p:sp>
    </p:spTree>
    <p:extLst>
      <p:ext uri="{BB962C8B-B14F-4D97-AF65-F5344CB8AC3E}">
        <p14:creationId xmlns:p14="http://schemas.microsoft.com/office/powerpoint/2010/main" val="54258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IEP/IEP</a:t>
            </a:r>
            <a:br>
              <a:rPr lang="en-US" sz="3600" dirty="0" smtClean="0"/>
            </a:br>
            <a:r>
              <a:rPr lang="en-US" dirty="0" smtClean="0"/>
              <a:t>Part C and Part D</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1077218"/>
          </a:xfrm>
          <a:prstGeom prst="rect">
            <a:avLst/>
          </a:prstGeom>
          <a:ln w="38100">
            <a:solidFill>
              <a:schemeClr val="accent1"/>
            </a:solidFill>
          </a:ln>
        </p:spPr>
        <p:txBody>
          <a:bodyPr wrap="square">
            <a:spAutoFit/>
          </a:bodyPr>
          <a:lstStyle/>
          <a:p>
            <a:r>
              <a:rPr lang="en-US" sz="1600" dirty="0" smtClean="0"/>
              <a:t>Already eligible for Medicare because of a disability, and you turn 65</a:t>
            </a:r>
            <a:endParaRPr lang="en-US" sz="1600" dirty="0"/>
          </a:p>
        </p:txBody>
      </p:sp>
      <p:sp>
        <p:nvSpPr>
          <p:cNvPr id="8" name="Rectangle 7"/>
          <p:cNvSpPr/>
          <p:nvPr/>
        </p:nvSpPr>
        <p:spPr>
          <a:xfrm rot="10800000" flipV="1">
            <a:off x="3784598" y="2403526"/>
            <a:ext cx="1790702" cy="584775"/>
          </a:xfrm>
          <a:prstGeom prst="rect">
            <a:avLst/>
          </a:prstGeom>
          <a:ln>
            <a:solidFill>
              <a:schemeClr val="accent1"/>
            </a:solidFill>
          </a:ln>
        </p:spPr>
        <p:txBody>
          <a:bodyPr wrap="square">
            <a:spAutoFit/>
          </a:bodyPr>
          <a:lstStyle/>
          <a:p>
            <a:r>
              <a:rPr lang="en-US" sz="1600" dirty="0"/>
              <a:t>MA, MAPD, </a:t>
            </a:r>
            <a:r>
              <a:rPr lang="en-US" sz="1600" dirty="0" smtClean="0"/>
              <a:t>PDP or switch plans</a:t>
            </a:r>
            <a:endParaRPr lang="en-US" sz="1600" dirty="0"/>
          </a:p>
        </p:txBody>
      </p:sp>
      <p:sp>
        <p:nvSpPr>
          <p:cNvPr id="9" name="Rectangle 8"/>
          <p:cNvSpPr/>
          <p:nvPr/>
        </p:nvSpPr>
        <p:spPr>
          <a:xfrm>
            <a:off x="6066213" y="2387598"/>
            <a:ext cx="3074612" cy="2308324"/>
          </a:xfrm>
          <a:prstGeom prst="rect">
            <a:avLst/>
          </a:prstGeom>
          <a:ln>
            <a:solidFill>
              <a:schemeClr val="accent1"/>
            </a:solidFill>
          </a:ln>
        </p:spPr>
        <p:txBody>
          <a:bodyPr wrap="square">
            <a:spAutoFit/>
          </a:bodyPr>
          <a:lstStyle/>
          <a:p>
            <a:r>
              <a:rPr lang="en-US" sz="1600" i="1" dirty="0" smtClean="0"/>
              <a:t>2</a:t>
            </a:r>
            <a:r>
              <a:rPr lang="en-US" sz="1600" i="1" baseline="30000" dirty="0" smtClean="0"/>
              <a:t>nd</a:t>
            </a:r>
            <a:r>
              <a:rPr lang="en-US" sz="1600" i="1" dirty="0" smtClean="0"/>
              <a:t> Initial Enrollment Period (2</a:t>
            </a:r>
            <a:r>
              <a:rPr lang="en-US" sz="1600" i="1" baseline="30000" dirty="0" smtClean="0"/>
              <a:t>nd</a:t>
            </a:r>
            <a:r>
              <a:rPr lang="en-US" sz="1600" i="1" dirty="0" smtClean="0"/>
              <a:t> IEP)</a:t>
            </a:r>
          </a:p>
          <a:p>
            <a:endParaRPr lang="en-US" sz="1600" i="1" dirty="0" smtClean="0"/>
          </a:p>
          <a:p>
            <a:r>
              <a:rPr lang="en-US" sz="1600" dirty="0" smtClean="0"/>
              <a:t>During the 7-month period that starts 3 months before the month they turn 65, incudes the month they turn 65, and ends 3 months after they turn 65.</a:t>
            </a:r>
          </a:p>
        </p:txBody>
      </p:sp>
      <p:sp>
        <p:nvSpPr>
          <p:cNvPr id="10" name="Rectangle 9"/>
          <p:cNvSpPr/>
          <p:nvPr/>
        </p:nvSpPr>
        <p:spPr>
          <a:xfrm>
            <a:off x="9499600" y="2387599"/>
            <a:ext cx="2324099" cy="4185761"/>
          </a:xfrm>
          <a:prstGeom prst="rect">
            <a:avLst/>
          </a:prstGeom>
          <a:ln>
            <a:solidFill>
              <a:schemeClr val="accent1"/>
            </a:solidFill>
          </a:ln>
        </p:spPr>
        <p:txBody>
          <a:bodyPr wrap="square">
            <a:spAutoFit/>
          </a:bodyPr>
          <a:lstStyle/>
          <a:p>
            <a:r>
              <a:rPr lang="en-US" sz="1400" dirty="0" smtClean="0"/>
              <a:t>If enrolled in a PDP plan during their IEP they have used up their IEP but still have their ICEP available, which permits a change to and MAPD during the period. If the member is awarded Part B after their Part B effective date, the awards letter from Social Security must be attached to the application.  The member has 60 days from the letter to apply for a plan.  The effective date will be the first of the month following the application received date.</a:t>
            </a:r>
            <a:endParaRPr lang="en-US" sz="1400" dirty="0"/>
          </a:p>
        </p:txBody>
      </p:sp>
    </p:spTree>
    <p:extLst>
      <p:ext uri="{BB962C8B-B14F-4D97-AF65-F5344CB8AC3E}">
        <p14:creationId xmlns:p14="http://schemas.microsoft.com/office/powerpoint/2010/main" val="63133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IEP/IEP</a:t>
            </a:r>
            <a:br>
              <a:rPr lang="en-US" sz="3600" dirty="0" smtClean="0"/>
            </a:br>
            <a:r>
              <a:rPr lang="en-US" dirty="0" smtClean="0"/>
              <a:t>Part C and Part D</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384784"/>
            <a:ext cx="2354813" cy="830997"/>
          </a:xfrm>
          <a:prstGeom prst="rect">
            <a:avLst/>
          </a:prstGeom>
          <a:ln w="38100">
            <a:solidFill>
              <a:schemeClr val="accent1"/>
            </a:solidFill>
          </a:ln>
        </p:spPr>
        <p:txBody>
          <a:bodyPr wrap="square">
            <a:spAutoFit/>
          </a:bodyPr>
          <a:lstStyle/>
          <a:p>
            <a:r>
              <a:rPr lang="en-US" sz="1600" dirty="0" smtClean="0"/>
              <a:t>Have Medicare Part A coverage, and you get Part B for the first time</a:t>
            </a:r>
            <a:endParaRPr lang="en-US" sz="1600" dirty="0"/>
          </a:p>
        </p:txBody>
      </p:sp>
      <p:sp>
        <p:nvSpPr>
          <p:cNvPr id="8" name="Rectangle 7"/>
          <p:cNvSpPr/>
          <p:nvPr/>
        </p:nvSpPr>
        <p:spPr>
          <a:xfrm rot="10800000" flipV="1">
            <a:off x="3797298" y="2385767"/>
            <a:ext cx="1778000" cy="2339102"/>
          </a:xfrm>
          <a:prstGeom prst="rect">
            <a:avLst/>
          </a:prstGeom>
          <a:ln>
            <a:solidFill>
              <a:schemeClr val="accent1"/>
            </a:solidFill>
          </a:ln>
        </p:spPr>
        <p:txBody>
          <a:bodyPr wrap="square">
            <a:spAutoFit/>
          </a:bodyPr>
          <a:lstStyle/>
          <a:p>
            <a:r>
              <a:rPr lang="en-US" sz="1600" dirty="0"/>
              <a:t>MA, </a:t>
            </a:r>
            <a:r>
              <a:rPr lang="en-US" sz="1600" dirty="0" smtClean="0"/>
              <a:t>MAPD, PDP* </a:t>
            </a:r>
          </a:p>
          <a:p>
            <a:r>
              <a:rPr lang="en-US" sz="1600" dirty="0" smtClean="0"/>
              <a:t>*</a:t>
            </a:r>
            <a:r>
              <a:rPr lang="en-US" sz="1400" dirty="0" smtClean="0"/>
              <a:t>Even if the member is new to Part B, they are NOT necessarily new to PDP; this election period </a:t>
            </a:r>
            <a:r>
              <a:rPr lang="en-US" sz="1400" u="sng" dirty="0" smtClean="0"/>
              <a:t>may</a:t>
            </a:r>
            <a:r>
              <a:rPr lang="en-US" sz="1400" dirty="0" smtClean="0"/>
              <a:t> not be applicable for PDP</a:t>
            </a:r>
            <a:endParaRPr lang="en-US" sz="1400" dirty="0"/>
          </a:p>
        </p:txBody>
      </p:sp>
      <p:sp>
        <p:nvSpPr>
          <p:cNvPr id="9" name="Rectangle 8"/>
          <p:cNvSpPr/>
          <p:nvPr/>
        </p:nvSpPr>
        <p:spPr>
          <a:xfrm>
            <a:off x="6066213" y="2387598"/>
            <a:ext cx="3074612" cy="2308324"/>
          </a:xfrm>
          <a:prstGeom prst="rect">
            <a:avLst/>
          </a:prstGeom>
          <a:ln>
            <a:solidFill>
              <a:schemeClr val="accent1"/>
            </a:solidFill>
          </a:ln>
        </p:spPr>
        <p:txBody>
          <a:bodyPr wrap="square">
            <a:spAutoFit/>
          </a:bodyPr>
          <a:lstStyle/>
          <a:p>
            <a:r>
              <a:rPr lang="en-US" sz="1600" i="1" dirty="0" smtClean="0"/>
              <a:t>Initial Coverage Election Period (ICEP) separate from IEP/General Enrollment Period</a:t>
            </a:r>
          </a:p>
          <a:p>
            <a:endParaRPr lang="en-US" sz="1600" i="1" dirty="0" smtClean="0"/>
          </a:p>
          <a:p>
            <a:r>
              <a:rPr lang="en-US" sz="1600" dirty="0" smtClean="0"/>
              <a:t>Normally occurs during General Enrollment Period 9April 1-June 30); otherwise 3 month period before Part B effective date</a:t>
            </a:r>
          </a:p>
        </p:txBody>
      </p:sp>
      <p:sp>
        <p:nvSpPr>
          <p:cNvPr id="10" name="Rectangle 9"/>
          <p:cNvSpPr/>
          <p:nvPr/>
        </p:nvSpPr>
        <p:spPr>
          <a:xfrm>
            <a:off x="9499600" y="2387599"/>
            <a:ext cx="2324099" cy="4278094"/>
          </a:xfrm>
          <a:prstGeom prst="rect">
            <a:avLst/>
          </a:prstGeom>
          <a:ln>
            <a:solidFill>
              <a:schemeClr val="accent1"/>
            </a:solidFill>
          </a:ln>
        </p:spPr>
        <p:txBody>
          <a:bodyPr wrap="square">
            <a:spAutoFit/>
          </a:bodyPr>
          <a:lstStyle/>
          <a:p>
            <a:r>
              <a:rPr lang="en-US" sz="1600" dirty="0" smtClean="0"/>
              <a:t>If someone enrolled for a PDP during initial enrollment, it does not disqualify the person from switching to an MAPD plan during the ICEP.  Also, if the member is awarded Part B after their Part B effective date, the awards letter from Social Security must be attached to the application. The member has 60 days from the letter to apply for a plan</a:t>
            </a:r>
            <a:r>
              <a:rPr lang="en-US" sz="1400" dirty="0" smtClean="0"/>
              <a:t>.</a:t>
            </a:r>
            <a:endParaRPr lang="en-US" sz="1400" dirty="0"/>
          </a:p>
        </p:txBody>
      </p:sp>
    </p:spTree>
    <p:extLst>
      <p:ext uri="{BB962C8B-B14F-4D97-AF65-F5344CB8AC3E}">
        <p14:creationId xmlns:p14="http://schemas.microsoft.com/office/powerpoint/2010/main" val="2838573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to Medicare (Initial Enrollment) IEP or ICEP</a:t>
            </a:r>
            <a:endParaRPr lang="en-US" dirty="0"/>
          </a:p>
        </p:txBody>
      </p:sp>
      <p:pic>
        <p:nvPicPr>
          <p:cNvPr id="6" name="Picture 5"/>
          <p:cNvPicPr/>
          <p:nvPr/>
        </p:nvPicPr>
        <p:blipFill>
          <a:blip r:embed="rId2"/>
          <a:stretch>
            <a:fillRect/>
          </a:stretch>
        </p:blipFill>
        <p:spPr>
          <a:xfrm>
            <a:off x="2095500" y="1358900"/>
            <a:ext cx="8102600" cy="4800599"/>
          </a:xfrm>
          <a:prstGeom prst="rect">
            <a:avLst/>
          </a:prstGeom>
        </p:spPr>
      </p:pic>
    </p:spTree>
    <p:extLst>
      <p:ext uri="{BB962C8B-B14F-4D97-AF65-F5344CB8AC3E}">
        <p14:creationId xmlns:p14="http://schemas.microsoft.com/office/powerpoint/2010/main" val="2932166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584775"/>
          </a:xfrm>
          <a:prstGeom prst="rect">
            <a:avLst/>
          </a:prstGeom>
          <a:ln w="38100">
            <a:solidFill>
              <a:schemeClr val="accent1"/>
            </a:solidFill>
          </a:ln>
        </p:spPr>
        <p:txBody>
          <a:bodyPr wrap="square">
            <a:spAutoFit/>
          </a:bodyPr>
          <a:lstStyle/>
          <a:p>
            <a:r>
              <a:rPr lang="en-US" sz="1600" dirty="0" smtClean="0"/>
              <a:t>Leave coverage from an employer or union</a:t>
            </a:r>
            <a:endParaRPr lang="en-US" sz="1600" dirty="0"/>
          </a:p>
        </p:txBody>
      </p:sp>
      <p:sp>
        <p:nvSpPr>
          <p:cNvPr id="8" name="Rectangle 7"/>
          <p:cNvSpPr/>
          <p:nvPr/>
        </p:nvSpPr>
        <p:spPr>
          <a:xfrm rot="10800000" flipV="1">
            <a:off x="3784598" y="2412336"/>
            <a:ext cx="1790702" cy="338554"/>
          </a:xfrm>
          <a:prstGeom prst="rect">
            <a:avLst/>
          </a:prstGeom>
          <a:ln>
            <a:solidFill>
              <a:schemeClr val="accent1"/>
            </a:solidFill>
          </a:ln>
        </p:spPr>
        <p:txBody>
          <a:bodyPr wrap="square">
            <a:spAutoFit/>
          </a:bodyPr>
          <a:lstStyle/>
          <a:p>
            <a:r>
              <a:rPr lang="en-US" sz="1600" dirty="0"/>
              <a:t>MA, MAPD, PDP</a:t>
            </a:r>
          </a:p>
        </p:txBody>
      </p:sp>
      <p:sp>
        <p:nvSpPr>
          <p:cNvPr id="9" name="Rectangle 8"/>
          <p:cNvSpPr/>
          <p:nvPr/>
        </p:nvSpPr>
        <p:spPr>
          <a:xfrm>
            <a:off x="6066213" y="2387598"/>
            <a:ext cx="3074612" cy="1569660"/>
          </a:xfrm>
          <a:prstGeom prst="rect">
            <a:avLst/>
          </a:prstGeom>
          <a:ln>
            <a:solidFill>
              <a:schemeClr val="accent1"/>
            </a:solidFill>
          </a:ln>
        </p:spPr>
        <p:txBody>
          <a:bodyPr wrap="square">
            <a:spAutoFit/>
          </a:bodyPr>
          <a:lstStyle/>
          <a:p>
            <a:r>
              <a:rPr lang="en-US" sz="1600" i="1" dirty="0" smtClean="0"/>
              <a:t>SEP – Loss of Employer Coverage</a:t>
            </a:r>
          </a:p>
          <a:p>
            <a:endParaRPr lang="en-US" sz="1600" i="1" dirty="0"/>
          </a:p>
          <a:p>
            <a:r>
              <a:rPr lang="en-US" sz="1600" dirty="0" smtClean="0"/>
              <a:t>Their chance to join lasts for 2 full months after the month coverage ends.</a:t>
            </a:r>
            <a:endParaRPr lang="en-US" sz="1600" dirty="0"/>
          </a:p>
        </p:txBody>
      </p:sp>
      <p:sp>
        <p:nvSpPr>
          <p:cNvPr id="10" name="Rectangle 9"/>
          <p:cNvSpPr/>
          <p:nvPr/>
        </p:nvSpPr>
        <p:spPr>
          <a:xfrm>
            <a:off x="9499600" y="2387599"/>
            <a:ext cx="2064640" cy="1077218"/>
          </a:xfrm>
          <a:prstGeom prst="rect">
            <a:avLst/>
          </a:prstGeom>
          <a:ln>
            <a:solidFill>
              <a:schemeClr val="accent1"/>
            </a:solidFill>
          </a:ln>
        </p:spPr>
        <p:txBody>
          <a:bodyPr wrap="square">
            <a:spAutoFit/>
          </a:bodyPr>
          <a:lstStyle/>
          <a:p>
            <a:r>
              <a:rPr lang="en-US" sz="1600" dirty="0" smtClean="0"/>
              <a:t>Must include the date when member lost employer or union coverage</a:t>
            </a:r>
            <a:endParaRPr lang="en-US" sz="1600" dirty="0"/>
          </a:p>
        </p:txBody>
      </p:sp>
    </p:spTree>
    <p:extLst>
      <p:ext uri="{BB962C8B-B14F-4D97-AF65-F5344CB8AC3E}">
        <p14:creationId xmlns:p14="http://schemas.microsoft.com/office/powerpoint/2010/main" val="2546073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2062103"/>
          </a:xfrm>
          <a:prstGeom prst="rect">
            <a:avLst/>
          </a:prstGeom>
          <a:ln w="38100">
            <a:solidFill>
              <a:schemeClr val="accent1"/>
            </a:solidFill>
          </a:ln>
        </p:spPr>
        <p:txBody>
          <a:bodyPr wrap="square">
            <a:spAutoFit/>
          </a:bodyPr>
          <a:lstStyle/>
          <a:p>
            <a:r>
              <a:rPr lang="en-US" sz="1600" dirty="0" smtClean="0"/>
              <a:t>Involuntarily lose other drug coverage that is as good as Medicare drug coverage (Creditable Coverage), or other coverage changes and is no longer creditable.</a:t>
            </a:r>
            <a:endParaRPr lang="en-US" sz="1600" dirty="0"/>
          </a:p>
        </p:txBody>
      </p:sp>
      <p:sp>
        <p:nvSpPr>
          <p:cNvPr id="8" name="Rectangle 7"/>
          <p:cNvSpPr/>
          <p:nvPr/>
        </p:nvSpPr>
        <p:spPr>
          <a:xfrm rot="10800000" flipV="1">
            <a:off x="3784598" y="2412336"/>
            <a:ext cx="1790702" cy="338554"/>
          </a:xfrm>
          <a:prstGeom prst="rect">
            <a:avLst/>
          </a:prstGeom>
          <a:ln>
            <a:solidFill>
              <a:schemeClr val="accent1"/>
            </a:solidFill>
          </a:ln>
        </p:spPr>
        <p:txBody>
          <a:bodyPr wrap="square">
            <a:spAutoFit/>
          </a:bodyPr>
          <a:lstStyle/>
          <a:p>
            <a:r>
              <a:rPr lang="en-US" sz="1600" dirty="0" smtClean="0"/>
              <a:t>MAPD</a:t>
            </a:r>
            <a:r>
              <a:rPr lang="en-US" sz="1600" dirty="0"/>
              <a:t>, PDP</a:t>
            </a:r>
          </a:p>
        </p:txBody>
      </p:sp>
      <p:sp>
        <p:nvSpPr>
          <p:cNvPr id="9" name="Rectangle 8"/>
          <p:cNvSpPr/>
          <p:nvPr/>
        </p:nvSpPr>
        <p:spPr>
          <a:xfrm>
            <a:off x="6066213" y="2387598"/>
            <a:ext cx="3074612" cy="2062103"/>
          </a:xfrm>
          <a:prstGeom prst="rect">
            <a:avLst/>
          </a:prstGeom>
          <a:ln>
            <a:solidFill>
              <a:schemeClr val="accent1"/>
            </a:solidFill>
          </a:ln>
        </p:spPr>
        <p:txBody>
          <a:bodyPr wrap="square">
            <a:spAutoFit/>
          </a:bodyPr>
          <a:lstStyle/>
          <a:p>
            <a:r>
              <a:rPr lang="en-US" sz="1600" i="1" dirty="0" smtClean="0"/>
              <a:t>SEP – Creditable Coverage</a:t>
            </a:r>
          </a:p>
          <a:p>
            <a:endParaRPr lang="en-US" sz="1600" i="1" dirty="0"/>
          </a:p>
          <a:p>
            <a:r>
              <a:rPr lang="en-US" sz="1600" dirty="0" smtClean="0"/>
              <a:t>Their chance to join lasts for 2 full months after the month they lose their creditable coverage or are notified of the loss of creditable coverage, whichever is later.</a:t>
            </a:r>
            <a:endParaRPr lang="en-US" sz="1600" dirty="0"/>
          </a:p>
        </p:txBody>
      </p:sp>
      <p:sp>
        <p:nvSpPr>
          <p:cNvPr id="10" name="Rectangle 9"/>
          <p:cNvSpPr/>
          <p:nvPr/>
        </p:nvSpPr>
        <p:spPr>
          <a:xfrm>
            <a:off x="9499600" y="2387599"/>
            <a:ext cx="2064640" cy="1077218"/>
          </a:xfrm>
          <a:prstGeom prst="rect">
            <a:avLst/>
          </a:prstGeom>
          <a:ln>
            <a:solidFill>
              <a:schemeClr val="accent1"/>
            </a:solidFill>
          </a:ln>
        </p:spPr>
        <p:txBody>
          <a:bodyPr wrap="square">
            <a:spAutoFit/>
          </a:bodyPr>
          <a:lstStyle/>
          <a:p>
            <a:r>
              <a:rPr lang="en-US" sz="1600" dirty="0" smtClean="0"/>
              <a:t>Must include the date when member lost creditable coverage.</a:t>
            </a:r>
            <a:endParaRPr lang="en-US" sz="1600" dirty="0"/>
          </a:p>
        </p:txBody>
      </p:sp>
    </p:spTree>
    <p:extLst>
      <p:ext uri="{BB962C8B-B14F-4D97-AF65-F5344CB8AC3E}">
        <p14:creationId xmlns:p14="http://schemas.microsoft.com/office/powerpoint/2010/main" val="3052865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2062103"/>
          </a:xfrm>
          <a:prstGeom prst="rect">
            <a:avLst/>
          </a:prstGeom>
          <a:ln w="38100">
            <a:solidFill>
              <a:schemeClr val="accent1"/>
            </a:solidFill>
          </a:ln>
        </p:spPr>
        <p:txBody>
          <a:bodyPr wrap="square">
            <a:spAutoFit/>
          </a:bodyPr>
          <a:lstStyle/>
          <a:p>
            <a:r>
              <a:rPr lang="en-US" sz="1600" dirty="0" smtClean="0"/>
              <a:t>Move to a new address that is not in the plan’s service area OR the new address is still in the plan’s service area, but there are new plan options in the new location</a:t>
            </a:r>
            <a:endParaRPr lang="en-US" sz="1600" dirty="0"/>
          </a:p>
        </p:txBody>
      </p:sp>
      <p:sp>
        <p:nvSpPr>
          <p:cNvPr id="8" name="Rectangle 7"/>
          <p:cNvSpPr/>
          <p:nvPr/>
        </p:nvSpPr>
        <p:spPr>
          <a:xfrm rot="10800000" flipV="1">
            <a:off x="3784598" y="2412336"/>
            <a:ext cx="1790702" cy="338554"/>
          </a:xfrm>
          <a:prstGeom prst="rect">
            <a:avLst/>
          </a:prstGeom>
          <a:ln>
            <a:solidFill>
              <a:schemeClr val="accent1"/>
            </a:solidFill>
          </a:ln>
        </p:spPr>
        <p:txBody>
          <a:bodyPr wrap="square">
            <a:spAutoFit/>
          </a:bodyPr>
          <a:lstStyle/>
          <a:p>
            <a:r>
              <a:rPr lang="en-US" sz="1600" dirty="0" smtClean="0"/>
              <a:t>Switch plans</a:t>
            </a:r>
            <a:endParaRPr lang="en-US" sz="1600" dirty="0"/>
          </a:p>
        </p:txBody>
      </p:sp>
      <p:sp>
        <p:nvSpPr>
          <p:cNvPr id="9" name="Rectangle 8"/>
          <p:cNvSpPr/>
          <p:nvPr/>
        </p:nvSpPr>
        <p:spPr>
          <a:xfrm>
            <a:off x="6066213" y="2387598"/>
            <a:ext cx="3074612" cy="3293209"/>
          </a:xfrm>
          <a:prstGeom prst="rect">
            <a:avLst/>
          </a:prstGeom>
          <a:ln>
            <a:solidFill>
              <a:schemeClr val="accent1"/>
            </a:solidFill>
          </a:ln>
        </p:spPr>
        <p:txBody>
          <a:bodyPr wrap="square">
            <a:spAutoFit/>
          </a:bodyPr>
          <a:lstStyle/>
          <a:p>
            <a:r>
              <a:rPr lang="en-US" sz="1600" i="1" dirty="0" smtClean="0"/>
              <a:t>SEP – New Residence</a:t>
            </a:r>
          </a:p>
          <a:p>
            <a:endParaRPr lang="en-US" sz="1600" i="1" dirty="0"/>
          </a:p>
          <a:p>
            <a:r>
              <a:rPr lang="en-US" sz="1600" dirty="0" smtClean="0"/>
              <a:t>If they tell the plan </a:t>
            </a:r>
            <a:r>
              <a:rPr lang="en-US" sz="1600" b="1" dirty="0" smtClean="0"/>
              <a:t>before </a:t>
            </a:r>
            <a:r>
              <a:rPr lang="en-US" sz="1600" dirty="0" smtClean="0"/>
              <a:t>the move, the chance to switch plans begins the month before the month they move and continues for 2 full months after the move.  </a:t>
            </a:r>
            <a:endParaRPr lang="en-US" sz="1600" dirty="0"/>
          </a:p>
          <a:p>
            <a:r>
              <a:rPr lang="en-US" sz="1600" dirty="0" smtClean="0"/>
              <a:t>If they tell the plan </a:t>
            </a:r>
            <a:r>
              <a:rPr lang="en-US" sz="1600" b="1" dirty="0" smtClean="0"/>
              <a:t>after</a:t>
            </a:r>
            <a:r>
              <a:rPr lang="en-US" sz="1600" dirty="0" smtClean="0"/>
              <a:t> the move, their chance to switch plans begins the month they tell the plan, plus 2 more full months. </a:t>
            </a:r>
            <a:endParaRPr lang="en-US" sz="1600" dirty="0"/>
          </a:p>
        </p:txBody>
      </p:sp>
      <p:sp>
        <p:nvSpPr>
          <p:cNvPr id="10" name="Rectangle 9"/>
          <p:cNvSpPr/>
          <p:nvPr/>
        </p:nvSpPr>
        <p:spPr>
          <a:xfrm>
            <a:off x="9499600" y="2387599"/>
            <a:ext cx="2064640" cy="1569660"/>
          </a:xfrm>
          <a:prstGeom prst="rect">
            <a:avLst/>
          </a:prstGeom>
          <a:ln>
            <a:solidFill>
              <a:schemeClr val="accent1"/>
            </a:solidFill>
          </a:ln>
        </p:spPr>
        <p:txBody>
          <a:bodyPr wrap="square">
            <a:spAutoFit/>
          </a:bodyPr>
          <a:lstStyle/>
          <a:p>
            <a:r>
              <a:rPr lang="en-US" sz="1600" dirty="0" smtClean="0"/>
              <a:t>Provide the date of the move.  </a:t>
            </a:r>
          </a:p>
          <a:p>
            <a:r>
              <a:rPr lang="en-US" sz="1600" dirty="0" smtClean="0"/>
              <a:t>The effective date cannot be prior to the date of the move.</a:t>
            </a:r>
            <a:endParaRPr lang="en-US" sz="1600" dirty="0"/>
          </a:p>
        </p:txBody>
      </p:sp>
    </p:spTree>
    <p:extLst>
      <p:ext uri="{BB962C8B-B14F-4D97-AF65-F5344CB8AC3E}">
        <p14:creationId xmlns:p14="http://schemas.microsoft.com/office/powerpoint/2010/main" val="126692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338554"/>
          </a:xfrm>
          <a:prstGeom prst="rect">
            <a:avLst/>
          </a:prstGeom>
          <a:ln w="38100">
            <a:solidFill>
              <a:schemeClr val="accent1"/>
            </a:solidFill>
          </a:ln>
        </p:spPr>
        <p:txBody>
          <a:bodyPr wrap="square">
            <a:spAutoFit/>
          </a:bodyPr>
          <a:lstStyle/>
          <a:p>
            <a:r>
              <a:rPr lang="en-US" sz="1600" dirty="0" smtClean="0"/>
              <a:t>Released from jail</a:t>
            </a:r>
            <a:endParaRPr lang="en-US" sz="1600" dirty="0"/>
          </a:p>
        </p:txBody>
      </p:sp>
      <p:sp>
        <p:nvSpPr>
          <p:cNvPr id="8" name="Rectangle 7"/>
          <p:cNvSpPr/>
          <p:nvPr/>
        </p:nvSpPr>
        <p:spPr>
          <a:xfrm rot="10800000" flipV="1">
            <a:off x="3784598" y="2412336"/>
            <a:ext cx="1790702" cy="338554"/>
          </a:xfrm>
          <a:prstGeom prst="rect">
            <a:avLst/>
          </a:prstGeom>
          <a:ln>
            <a:solidFill>
              <a:schemeClr val="accent1"/>
            </a:solidFill>
          </a:ln>
        </p:spPr>
        <p:txBody>
          <a:bodyPr wrap="square">
            <a:spAutoFit/>
          </a:bodyPr>
          <a:lstStyle/>
          <a:p>
            <a:r>
              <a:rPr lang="en-US" sz="1600" dirty="0" smtClean="0"/>
              <a:t>MA, MAPD, PDP</a:t>
            </a:r>
            <a:endParaRPr lang="en-US" sz="1600" dirty="0"/>
          </a:p>
        </p:txBody>
      </p:sp>
      <p:sp>
        <p:nvSpPr>
          <p:cNvPr id="9" name="Rectangle 8"/>
          <p:cNvSpPr/>
          <p:nvPr/>
        </p:nvSpPr>
        <p:spPr>
          <a:xfrm>
            <a:off x="6066213" y="2387598"/>
            <a:ext cx="3074612" cy="1323439"/>
          </a:xfrm>
          <a:prstGeom prst="rect">
            <a:avLst/>
          </a:prstGeom>
          <a:ln>
            <a:solidFill>
              <a:schemeClr val="accent1"/>
            </a:solidFill>
          </a:ln>
        </p:spPr>
        <p:txBody>
          <a:bodyPr wrap="square">
            <a:spAutoFit/>
          </a:bodyPr>
          <a:lstStyle/>
          <a:p>
            <a:r>
              <a:rPr lang="en-US" sz="1600" i="1" dirty="0" smtClean="0"/>
              <a:t>SEP – New Residence</a:t>
            </a:r>
          </a:p>
          <a:p>
            <a:endParaRPr lang="en-US" sz="1600" i="1" dirty="0"/>
          </a:p>
          <a:p>
            <a:r>
              <a:rPr lang="en-US" sz="1600" dirty="0" smtClean="0"/>
              <a:t>The chance to join lasts for 2 full months after the month they are released from jail.</a:t>
            </a:r>
            <a:endParaRPr lang="en-US" sz="1600" dirty="0"/>
          </a:p>
        </p:txBody>
      </p:sp>
      <p:sp>
        <p:nvSpPr>
          <p:cNvPr id="10" name="Rectangle 9"/>
          <p:cNvSpPr/>
          <p:nvPr/>
        </p:nvSpPr>
        <p:spPr>
          <a:xfrm>
            <a:off x="9499600" y="2387599"/>
            <a:ext cx="2064640" cy="2062103"/>
          </a:xfrm>
          <a:prstGeom prst="rect">
            <a:avLst/>
          </a:prstGeom>
          <a:ln>
            <a:solidFill>
              <a:schemeClr val="accent1"/>
            </a:solidFill>
          </a:ln>
        </p:spPr>
        <p:txBody>
          <a:bodyPr wrap="square">
            <a:spAutoFit/>
          </a:bodyPr>
          <a:lstStyle/>
          <a:p>
            <a:r>
              <a:rPr lang="en-US" sz="1600" dirty="0" smtClean="0"/>
              <a:t>Provide the date of the member was released from jail.</a:t>
            </a:r>
          </a:p>
          <a:p>
            <a:r>
              <a:rPr lang="en-US" sz="1600" dirty="0" smtClean="0"/>
              <a:t>The effective date cannot be prior to the date the individual was released.</a:t>
            </a:r>
          </a:p>
        </p:txBody>
      </p:sp>
    </p:spTree>
    <p:extLst>
      <p:ext uri="{BB962C8B-B14F-4D97-AF65-F5344CB8AC3E}">
        <p14:creationId xmlns:p14="http://schemas.microsoft.com/office/powerpoint/2010/main" val="1228372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1077218"/>
          </a:xfrm>
          <a:prstGeom prst="rect">
            <a:avLst/>
          </a:prstGeom>
          <a:ln w="38100">
            <a:solidFill>
              <a:schemeClr val="accent1"/>
            </a:solidFill>
          </a:ln>
        </p:spPr>
        <p:txBody>
          <a:bodyPr wrap="square">
            <a:spAutoFit/>
          </a:bodyPr>
          <a:lstStyle/>
          <a:p>
            <a:r>
              <a:rPr lang="en-US" sz="1600" dirty="0" smtClean="0"/>
              <a:t>Move back to the United States after living outside of the country</a:t>
            </a:r>
            <a:endParaRPr lang="en-US" sz="1600" dirty="0"/>
          </a:p>
        </p:txBody>
      </p:sp>
      <p:sp>
        <p:nvSpPr>
          <p:cNvPr id="8" name="Rectangle 7"/>
          <p:cNvSpPr/>
          <p:nvPr/>
        </p:nvSpPr>
        <p:spPr>
          <a:xfrm rot="10800000" flipV="1">
            <a:off x="3784598" y="2403526"/>
            <a:ext cx="1790702" cy="584775"/>
          </a:xfrm>
          <a:prstGeom prst="rect">
            <a:avLst/>
          </a:prstGeom>
          <a:ln>
            <a:solidFill>
              <a:schemeClr val="accent1"/>
            </a:solidFill>
          </a:ln>
        </p:spPr>
        <p:txBody>
          <a:bodyPr wrap="square">
            <a:spAutoFit/>
          </a:bodyPr>
          <a:lstStyle/>
          <a:p>
            <a:r>
              <a:rPr lang="en-US" sz="1600" dirty="0" smtClean="0"/>
              <a:t>MA, MAPD, PDP or switch plans</a:t>
            </a:r>
            <a:endParaRPr lang="en-US" sz="1600" dirty="0"/>
          </a:p>
        </p:txBody>
      </p:sp>
      <p:sp>
        <p:nvSpPr>
          <p:cNvPr id="9" name="Rectangle 8"/>
          <p:cNvSpPr/>
          <p:nvPr/>
        </p:nvSpPr>
        <p:spPr>
          <a:xfrm>
            <a:off x="6066213" y="2387598"/>
            <a:ext cx="3074612" cy="1815882"/>
          </a:xfrm>
          <a:prstGeom prst="rect">
            <a:avLst/>
          </a:prstGeom>
          <a:ln>
            <a:solidFill>
              <a:schemeClr val="accent1"/>
            </a:solidFill>
          </a:ln>
        </p:spPr>
        <p:txBody>
          <a:bodyPr wrap="square">
            <a:spAutoFit/>
          </a:bodyPr>
          <a:lstStyle/>
          <a:p>
            <a:r>
              <a:rPr lang="en-US" sz="1600" i="1" dirty="0" smtClean="0"/>
              <a:t>SEP – Returned to the United States</a:t>
            </a:r>
          </a:p>
          <a:p>
            <a:endParaRPr lang="en-US" sz="1600" i="1" dirty="0"/>
          </a:p>
          <a:p>
            <a:r>
              <a:rPr lang="en-US" sz="1600" dirty="0" smtClean="0"/>
              <a:t>The chance to join lasts for 2 full months after the month they move back to the United States.</a:t>
            </a:r>
            <a:endParaRPr lang="en-US" sz="1600" dirty="0"/>
          </a:p>
        </p:txBody>
      </p:sp>
      <p:sp>
        <p:nvSpPr>
          <p:cNvPr id="10" name="Rectangle 9"/>
          <p:cNvSpPr/>
          <p:nvPr/>
        </p:nvSpPr>
        <p:spPr>
          <a:xfrm>
            <a:off x="9499600" y="2387599"/>
            <a:ext cx="2064640" cy="2800767"/>
          </a:xfrm>
          <a:prstGeom prst="rect">
            <a:avLst/>
          </a:prstGeom>
          <a:ln>
            <a:solidFill>
              <a:schemeClr val="accent1"/>
            </a:solidFill>
          </a:ln>
        </p:spPr>
        <p:txBody>
          <a:bodyPr wrap="square">
            <a:spAutoFit/>
          </a:bodyPr>
          <a:lstStyle/>
          <a:p>
            <a:r>
              <a:rPr lang="en-US" sz="1600" dirty="0" smtClean="0"/>
              <a:t>Provide the date of the member moved back to the United States.</a:t>
            </a:r>
          </a:p>
          <a:p>
            <a:r>
              <a:rPr lang="en-US" sz="1600" dirty="0" smtClean="0"/>
              <a:t>The beneficiary can choose an effective date up to 3 months after the move, but not prior to the date of their move.</a:t>
            </a:r>
          </a:p>
        </p:txBody>
      </p:sp>
    </p:spTree>
    <p:extLst>
      <p:ext uri="{BB962C8B-B14F-4D97-AF65-F5344CB8AC3E}">
        <p14:creationId xmlns:p14="http://schemas.microsoft.com/office/powerpoint/2010/main" val="582512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830997"/>
          </a:xfrm>
          <a:prstGeom prst="rect">
            <a:avLst/>
          </a:prstGeom>
          <a:ln w="38100">
            <a:solidFill>
              <a:schemeClr val="accent1"/>
            </a:solidFill>
          </a:ln>
        </p:spPr>
        <p:txBody>
          <a:bodyPr wrap="square">
            <a:spAutoFit/>
          </a:bodyPr>
          <a:lstStyle/>
          <a:p>
            <a:r>
              <a:rPr lang="en-US" sz="1600" dirty="0" smtClean="0"/>
              <a:t>Recently obtained lawful presence status in the United States</a:t>
            </a:r>
            <a:endParaRPr lang="en-US" sz="1600" dirty="0"/>
          </a:p>
        </p:txBody>
      </p:sp>
      <p:sp>
        <p:nvSpPr>
          <p:cNvPr id="8" name="Rectangle 7"/>
          <p:cNvSpPr/>
          <p:nvPr/>
        </p:nvSpPr>
        <p:spPr>
          <a:xfrm rot="10800000" flipV="1">
            <a:off x="3784598" y="2437736"/>
            <a:ext cx="1790702" cy="338554"/>
          </a:xfrm>
          <a:prstGeom prst="rect">
            <a:avLst/>
          </a:prstGeom>
          <a:ln>
            <a:solidFill>
              <a:schemeClr val="accent1"/>
            </a:solidFill>
          </a:ln>
        </p:spPr>
        <p:txBody>
          <a:bodyPr wrap="square">
            <a:spAutoFit/>
          </a:bodyPr>
          <a:lstStyle/>
          <a:p>
            <a:r>
              <a:rPr lang="en-US" sz="1600" dirty="0" smtClean="0"/>
              <a:t>MA, MAPD, PDP </a:t>
            </a:r>
            <a:endParaRPr lang="en-US" sz="1600" dirty="0"/>
          </a:p>
        </p:txBody>
      </p:sp>
      <p:sp>
        <p:nvSpPr>
          <p:cNvPr id="9" name="Rectangle 8"/>
          <p:cNvSpPr/>
          <p:nvPr/>
        </p:nvSpPr>
        <p:spPr>
          <a:xfrm>
            <a:off x="6066213" y="2387598"/>
            <a:ext cx="3074612" cy="1323439"/>
          </a:xfrm>
          <a:prstGeom prst="rect">
            <a:avLst/>
          </a:prstGeom>
          <a:ln>
            <a:solidFill>
              <a:schemeClr val="accent1"/>
            </a:solidFill>
          </a:ln>
        </p:spPr>
        <p:txBody>
          <a:bodyPr wrap="square">
            <a:spAutoFit/>
          </a:bodyPr>
          <a:lstStyle/>
          <a:p>
            <a:r>
              <a:rPr lang="en-US" sz="1600" i="1" dirty="0" smtClean="0"/>
              <a:t>SEP – Lawful Presence Obtained</a:t>
            </a:r>
          </a:p>
          <a:p>
            <a:endParaRPr lang="en-US" sz="1600" i="1" dirty="0"/>
          </a:p>
          <a:p>
            <a:r>
              <a:rPr lang="en-US" sz="1600" dirty="0" smtClean="0"/>
              <a:t>The chance to join lasts for 2 full months after they obtain lawful presence status.</a:t>
            </a:r>
            <a:endParaRPr lang="en-US" sz="1600" dirty="0"/>
          </a:p>
        </p:txBody>
      </p:sp>
      <p:sp>
        <p:nvSpPr>
          <p:cNvPr id="10" name="Rectangle 9"/>
          <p:cNvSpPr/>
          <p:nvPr/>
        </p:nvSpPr>
        <p:spPr>
          <a:xfrm>
            <a:off x="9499600" y="2387599"/>
            <a:ext cx="2064640" cy="2308324"/>
          </a:xfrm>
          <a:prstGeom prst="rect">
            <a:avLst/>
          </a:prstGeom>
          <a:ln>
            <a:solidFill>
              <a:schemeClr val="accent1"/>
            </a:solidFill>
          </a:ln>
        </p:spPr>
        <p:txBody>
          <a:bodyPr wrap="square">
            <a:spAutoFit/>
          </a:bodyPr>
          <a:lstStyle/>
          <a:p>
            <a:r>
              <a:rPr lang="en-US" sz="1600" dirty="0" smtClean="0"/>
              <a:t>Provide the date of the member obtained lawful presence status.</a:t>
            </a:r>
          </a:p>
          <a:p>
            <a:r>
              <a:rPr lang="en-US" sz="1600" dirty="0" smtClean="0"/>
              <a:t>The effective date cannot be prior to the date they obtained lawful presence.</a:t>
            </a:r>
          </a:p>
        </p:txBody>
      </p:sp>
    </p:spTree>
    <p:extLst>
      <p:ext uri="{BB962C8B-B14F-4D97-AF65-F5344CB8AC3E}">
        <p14:creationId xmlns:p14="http://schemas.microsoft.com/office/powerpoint/2010/main" val="985008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830997"/>
          </a:xfrm>
          <a:prstGeom prst="rect">
            <a:avLst/>
          </a:prstGeom>
          <a:ln w="38100">
            <a:solidFill>
              <a:schemeClr val="accent1"/>
            </a:solidFill>
          </a:ln>
        </p:spPr>
        <p:txBody>
          <a:bodyPr wrap="square">
            <a:spAutoFit/>
          </a:bodyPr>
          <a:lstStyle/>
          <a:p>
            <a:r>
              <a:rPr lang="en-US" sz="1600" dirty="0" smtClean="0"/>
              <a:t>Eligible for both Medicare and Medicaid</a:t>
            </a:r>
            <a:endParaRPr lang="en-US" sz="1600" dirty="0"/>
          </a:p>
        </p:txBody>
      </p:sp>
      <p:sp>
        <p:nvSpPr>
          <p:cNvPr id="8" name="Rectangle 7"/>
          <p:cNvSpPr/>
          <p:nvPr/>
        </p:nvSpPr>
        <p:spPr>
          <a:xfrm rot="10800000" flipV="1">
            <a:off x="3784598" y="2403526"/>
            <a:ext cx="1790702" cy="584775"/>
          </a:xfrm>
          <a:prstGeom prst="rect">
            <a:avLst/>
          </a:prstGeom>
          <a:ln>
            <a:solidFill>
              <a:schemeClr val="accent1"/>
            </a:solidFill>
          </a:ln>
        </p:spPr>
        <p:txBody>
          <a:bodyPr wrap="square">
            <a:spAutoFit/>
          </a:bodyPr>
          <a:lstStyle/>
          <a:p>
            <a:r>
              <a:rPr lang="en-US" sz="1600" dirty="0" smtClean="0"/>
              <a:t>MA, MAPD, PDP or switch plans </a:t>
            </a:r>
            <a:endParaRPr lang="en-US" sz="1600" dirty="0"/>
          </a:p>
        </p:txBody>
      </p:sp>
      <p:sp>
        <p:nvSpPr>
          <p:cNvPr id="9" name="Rectangle 8"/>
          <p:cNvSpPr/>
          <p:nvPr/>
        </p:nvSpPr>
        <p:spPr>
          <a:xfrm>
            <a:off x="6066213" y="2387598"/>
            <a:ext cx="3074612" cy="1077218"/>
          </a:xfrm>
          <a:prstGeom prst="rect">
            <a:avLst/>
          </a:prstGeom>
          <a:ln>
            <a:solidFill>
              <a:schemeClr val="accent1"/>
            </a:solidFill>
          </a:ln>
        </p:spPr>
        <p:txBody>
          <a:bodyPr wrap="square">
            <a:spAutoFit/>
          </a:bodyPr>
          <a:lstStyle/>
          <a:p>
            <a:r>
              <a:rPr lang="en-US" sz="1600" i="1" dirty="0" smtClean="0"/>
              <a:t>SEP – Dual Eligible Retro Uncovered Months</a:t>
            </a:r>
          </a:p>
          <a:p>
            <a:endParaRPr lang="en-US" sz="1600" i="1" dirty="0"/>
          </a:p>
          <a:p>
            <a:r>
              <a:rPr lang="en-US" sz="1600" dirty="0" smtClean="0"/>
              <a:t>Anytime</a:t>
            </a:r>
            <a:endParaRPr lang="en-US" sz="1600" dirty="0"/>
          </a:p>
        </p:txBody>
      </p:sp>
      <p:sp>
        <p:nvSpPr>
          <p:cNvPr id="10" name="Rectangle 9"/>
          <p:cNvSpPr/>
          <p:nvPr/>
        </p:nvSpPr>
        <p:spPr>
          <a:xfrm>
            <a:off x="9499600" y="2387599"/>
            <a:ext cx="2064640" cy="3046988"/>
          </a:xfrm>
          <a:prstGeom prst="rect">
            <a:avLst/>
          </a:prstGeom>
          <a:ln>
            <a:solidFill>
              <a:schemeClr val="accent1"/>
            </a:solidFill>
          </a:ln>
        </p:spPr>
        <p:txBody>
          <a:bodyPr wrap="square">
            <a:spAutoFit/>
          </a:bodyPr>
          <a:lstStyle/>
          <a:p>
            <a:r>
              <a:rPr lang="en-US" sz="1600" dirty="0" smtClean="0"/>
              <a:t>Medicaid must be validated before the member can be enrolled in a SNP.  </a:t>
            </a:r>
          </a:p>
          <a:p>
            <a:r>
              <a:rPr lang="en-US" sz="1600" dirty="0" smtClean="0"/>
              <a:t>Provide the Medicaid number on the application. Effective date will be the first of the month after the application is received.</a:t>
            </a:r>
          </a:p>
        </p:txBody>
      </p:sp>
    </p:spTree>
    <p:extLst>
      <p:ext uri="{BB962C8B-B14F-4D97-AF65-F5344CB8AC3E}">
        <p14:creationId xmlns:p14="http://schemas.microsoft.com/office/powerpoint/2010/main" val="3186631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periods</a:t>
            </a:r>
            <a:endParaRPr lang="en-US" dirty="0"/>
          </a:p>
        </p:txBody>
      </p:sp>
      <p:sp>
        <p:nvSpPr>
          <p:cNvPr id="4" name="Content Placeholder 3"/>
          <p:cNvSpPr>
            <a:spLocks noGrp="1"/>
          </p:cNvSpPr>
          <p:nvPr>
            <p:ph sz="quarter" idx="10"/>
          </p:nvPr>
        </p:nvSpPr>
        <p:spPr>
          <a:xfrm>
            <a:off x="457199" y="1600200"/>
            <a:ext cx="11290301" cy="4635500"/>
          </a:xfrm>
        </p:spPr>
        <p:txBody>
          <a:bodyPr/>
          <a:lstStyle/>
          <a:p>
            <a:pPr marL="198438" lvl="2" indent="0">
              <a:buNone/>
            </a:pPr>
            <a:r>
              <a:rPr lang="en-US" dirty="0" smtClean="0"/>
              <a:t>It is important to understand the difference between the following:</a:t>
            </a:r>
          </a:p>
          <a:p>
            <a:pPr marL="198438" lvl="2" indent="0">
              <a:buNone/>
            </a:pPr>
            <a:endParaRPr lang="en-US" dirty="0" smtClean="0"/>
          </a:p>
          <a:p>
            <a:pPr marL="198438" lvl="2" indent="0">
              <a:buNone/>
            </a:pPr>
            <a:r>
              <a:rPr lang="en-US" dirty="0" smtClean="0">
                <a:latin typeface="Open Sans Bold" panose="020B0806030504020204" pitchFamily="34" charset="0"/>
                <a:ea typeface="Open Sans Bold" panose="020B0806030504020204" pitchFamily="34" charset="0"/>
                <a:cs typeface="Open Sans Bold" panose="020B0806030504020204" pitchFamily="34" charset="0"/>
              </a:rPr>
              <a:t>Medicare enrollment periods</a:t>
            </a:r>
          </a:p>
          <a:p>
            <a:pPr marL="198438" lvl="2" indent="0">
              <a:buNone/>
            </a:pPr>
            <a:r>
              <a:rPr lang="en-US" dirty="0"/>
              <a:t>	</a:t>
            </a:r>
            <a:r>
              <a:rPr lang="en-US" dirty="0" smtClean="0"/>
              <a:t>The available timeframe that a beneficiary can enroll into Part A and/or Part B of Medicare.</a:t>
            </a:r>
          </a:p>
          <a:p>
            <a:pPr marL="198438" lvl="2" indent="0">
              <a:buNone/>
            </a:pPr>
            <a:endParaRPr lang="en-US" dirty="0" smtClean="0"/>
          </a:p>
          <a:p>
            <a:pPr marL="198438" lvl="2" indent="0">
              <a:buNone/>
            </a:pPr>
            <a:endParaRPr lang="en-US" dirty="0"/>
          </a:p>
          <a:p>
            <a:pPr marL="198438" lvl="2" indent="0">
              <a:buNone/>
            </a:pPr>
            <a:r>
              <a:rPr lang="en-US" dirty="0" smtClean="0">
                <a:latin typeface="Open Sans Bold" panose="020B0806030504020204" pitchFamily="34" charset="0"/>
                <a:ea typeface="Open Sans Bold" panose="020B0806030504020204" pitchFamily="34" charset="0"/>
                <a:cs typeface="Open Sans Bold" panose="020B0806030504020204" pitchFamily="34" charset="0"/>
              </a:rPr>
              <a:t>Part C, also known as Medicare Advantage (MA/MAPD), and Part D (PDP) election periods</a:t>
            </a:r>
          </a:p>
          <a:p>
            <a:pPr marL="198438" lvl="2" indent="0">
              <a:buNone/>
            </a:pPr>
            <a:r>
              <a:rPr lang="en-US" dirty="0"/>
              <a:t>	</a:t>
            </a:r>
            <a:r>
              <a:rPr lang="en-US" dirty="0" smtClean="0"/>
              <a:t>The available timeframes that an eligible  Medicare beneficiary can enroll (or elect) a specific  	health plan to help cover their Medicare approved medical and/or pharmacy services.</a:t>
            </a:r>
          </a:p>
          <a:p>
            <a:pPr marL="198438" lvl="2" indent="0">
              <a:buNone/>
            </a:pPr>
            <a:endParaRPr lang="en-US" dirty="0"/>
          </a:p>
          <a:p>
            <a:pPr marL="198438" lvl="2" indent="0">
              <a:buNone/>
            </a:pPr>
            <a:endParaRPr lang="en-US" dirty="0" smtClean="0"/>
          </a:p>
          <a:p>
            <a:pPr marL="198438" lvl="2" indent="0">
              <a:buNone/>
            </a:pPr>
            <a:endParaRPr lang="en-US" dirty="0"/>
          </a:p>
          <a:p>
            <a:pPr marL="198438" lvl="2" indent="0">
              <a:buNone/>
            </a:pPr>
            <a:endParaRPr lang="en-US" dirty="0" smtClean="0"/>
          </a:p>
          <a:p>
            <a:pPr marL="198438" lvl="2" indent="0" algn="ctr">
              <a:buNone/>
            </a:pPr>
            <a:r>
              <a:rPr lang="en-US" sz="1200" i="1" dirty="0" smtClean="0"/>
              <a:t>Information on the following slides is taken directly from </a:t>
            </a:r>
            <a:r>
              <a:rPr lang="en-US" sz="1200" i="1" dirty="0" smtClean="0">
                <a:hlinkClick r:id="rId3"/>
              </a:rPr>
              <a:t>www.mymedicarematters.org/enrollment/when-can-i-enroll/</a:t>
            </a:r>
            <a:endParaRPr lang="en-US" sz="1200" i="1" dirty="0" smtClean="0"/>
          </a:p>
          <a:p>
            <a:pPr marL="198438" lvl="2" indent="0" algn="ctr">
              <a:buNone/>
            </a:pPr>
            <a:r>
              <a:rPr lang="en-US" sz="1200" i="1" dirty="0" smtClean="0"/>
              <a:t>Sponsored by the National Council on Aging</a:t>
            </a:r>
          </a:p>
          <a:p>
            <a:pPr marL="198438" lvl="2" indent="0">
              <a:buNone/>
            </a:pPr>
            <a:endParaRPr lang="en-US" dirty="0" smtClean="0"/>
          </a:p>
          <a:p>
            <a:pPr marL="198438" lvl="2" indent="0">
              <a:buNone/>
            </a:pPr>
            <a:endParaRPr lang="en-US" dirty="0" smtClean="0"/>
          </a:p>
        </p:txBody>
      </p:sp>
    </p:spTree>
    <p:extLst>
      <p:ext uri="{BB962C8B-B14F-4D97-AF65-F5344CB8AC3E}">
        <p14:creationId xmlns:p14="http://schemas.microsoft.com/office/powerpoint/2010/main" val="3158436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1077218"/>
          </a:xfrm>
          <a:prstGeom prst="rect">
            <a:avLst/>
          </a:prstGeom>
          <a:ln w="38100">
            <a:solidFill>
              <a:schemeClr val="accent1"/>
            </a:solidFill>
          </a:ln>
        </p:spPr>
        <p:txBody>
          <a:bodyPr wrap="square">
            <a:spAutoFit/>
          </a:bodyPr>
          <a:lstStyle/>
          <a:p>
            <a:r>
              <a:rPr lang="en-US" sz="1600" dirty="0" smtClean="0"/>
              <a:t>Qualify for Extra Help with paying for Medicare prescription drug coverage </a:t>
            </a:r>
            <a:endParaRPr lang="en-US" sz="1600" dirty="0"/>
          </a:p>
        </p:txBody>
      </p:sp>
      <p:sp>
        <p:nvSpPr>
          <p:cNvPr id="8" name="Rectangle 7"/>
          <p:cNvSpPr/>
          <p:nvPr/>
        </p:nvSpPr>
        <p:spPr>
          <a:xfrm rot="10800000" flipV="1">
            <a:off x="3784598" y="2403526"/>
            <a:ext cx="1790702" cy="584775"/>
          </a:xfrm>
          <a:prstGeom prst="rect">
            <a:avLst/>
          </a:prstGeom>
          <a:ln>
            <a:solidFill>
              <a:schemeClr val="accent1"/>
            </a:solidFill>
          </a:ln>
        </p:spPr>
        <p:txBody>
          <a:bodyPr wrap="square">
            <a:spAutoFit/>
          </a:bodyPr>
          <a:lstStyle/>
          <a:p>
            <a:r>
              <a:rPr lang="en-US" sz="1600" dirty="0" smtClean="0"/>
              <a:t>MA, MAPD, PDP or switch plans </a:t>
            </a:r>
            <a:endParaRPr lang="en-US" sz="1600" dirty="0"/>
          </a:p>
        </p:txBody>
      </p:sp>
      <p:sp>
        <p:nvSpPr>
          <p:cNvPr id="9" name="Rectangle 8"/>
          <p:cNvSpPr/>
          <p:nvPr/>
        </p:nvSpPr>
        <p:spPr>
          <a:xfrm>
            <a:off x="6066213" y="2387598"/>
            <a:ext cx="3074612" cy="830997"/>
          </a:xfrm>
          <a:prstGeom prst="rect">
            <a:avLst/>
          </a:prstGeom>
          <a:ln>
            <a:solidFill>
              <a:schemeClr val="accent1"/>
            </a:solidFill>
          </a:ln>
        </p:spPr>
        <p:txBody>
          <a:bodyPr wrap="square">
            <a:spAutoFit/>
          </a:bodyPr>
          <a:lstStyle/>
          <a:p>
            <a:r>
              <a:rPr lang="en-US" sz="1600" i="1" dirty="0" smtClean="0"/>
              <a:t>SEP – Low Income Subsidy (LIS)</a:t>
            </a:r>
          </a:p>
          <a:p>
            <a:endParaRPr lang="en-US" sz="1600" i="1" dirty="0"/>
          </a:p>
          <a:p>
            <a:r>
              <a:rPr lang="en-US" sz="1600" dirty="0" smtClean="0"/>
              <a:t>Anytime</a:t>
            </a:r>
            <a:endParaRPr lang="en-US" sz="1600" dirty="0"/>
          </a:p>
        </p:txBody>
      </p:sp>
      <p:sp>
        <p:nvSpPr>
          <p:cNvPr id="10" name="Rectangle 9"/>
          <p:cNvSpPr/>
          <p:nvPr/>
        </p:nvSpPr>
        <p:spPr>
          <a:xfrm>
            <a:off x="9499600" y="2387599"/>
            <a:ext cx="2064640" cy="2554545"/>
          </a:xfrm>
          <a:prstGeom prst="rect">
            <a:avLst/>
          </a:prstGeom>
          <a:ln>
            <a:solidFill>
              <a:schemeClr val="accent1"/>
            </a:solidFill>
          </a:ln>
        </p:spPr>
        <p:txBody>
          <a:bodyPr wrap="square">
            <a:spAutoFit/>
          </a:bodyPr>
          <a:lstStyle/>
          <a:p>
            <a:r>
              <a:rPr lang="en-US" sz="1600" dirty="0" smtClean="0"/>
              <a:t>Begins the month they become eligible and continues as long as they are eligible. Effective date will be the first of the month after the application is received.</a:t>
            </a:r>
          </a:p>
        </p:txBody>
      </p:sp>
    </p:spTree>
    <p:extLst>
      <p:ext uri="{BB962C8B-B14F-4D97-AF65-F5344CB8AC3E}">
        <p14:creationId xmlns:p14="http://schemas.microsoft.com/office/powerpoint/2010/main" val="3780282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245084"/>
            <a:ext cx="2354813" cy="1077218"/>
          </a:xfrm>
          <a:prstGeom prst="rect">
            <a:avLst/>
          </a:prstGeom>
          <a:ln w="38100">
            <a:solidFill>
              <a:schemeClr val="accent1"/>
            </a:solidFill>
          </a:ln>
        </p:spPr>
        <p:txBody>
          <a:bodyPr wrap="square">
            <a:spAutoFit/>
          </a:bodyPr>
          <a:lstStyle/>
          <a:p>
            <a:r>
              <a:rPr lang="en-US" sz="1600" dirty="0" smtClean="0"/>
              <a:t>Enrolled in a State Pharmaceutical Assistance Program (SPAP)</a:t>
            </a:r>
            <a:endParaRPr lang="en-US" sz="1600" dirty="0"/>
          </a:p>
        </p:txBody>
      </p:sp>
      <p:sp>
        <p:nvSpPr>
          <p:cNvPr id="8" name="Rectangle 7"/>
          <p:cNvSpPr/>
          <p:nvPr/>
        </p:nvSpPr>
        <p:spPr>
          <a:xfrm rot="10800000" flipV="1">
            <a:off x="3784598" y="2234536"/>
            <a:ext cx="1790702" cy="338554"/>
          </a:xfrm>
          <a:prstGeom prst="rect">
            <a:avLst/>
          </a:prstGeom>
          <a:ln>
            <a:solidFill>
              <a:schemeClr val="accent1"/>
            </a:solidFill>
          </a:ln>
        </p:spPr>
        <p:txBody>
          <a:bodyPr wrap="square">
            <a:spAutoFit/>
          </a:bodyPr>
          <a:lstStyle/>
          <a:p>
            <a:r>
              <a:rPr lang="en-US" sz="1600" dirty="0" smtClean="0"/>
              <a:t>MA, MAPD, PDP  </a:t>
            </a:r>
            <a:endParaRPr lang="en-US" sz="1600" dirty="0"/>
          </a:p>
        </p:txBody>
      </p:sp>
      <p:sp>
        <p:nvSpPr>
          <p:cNvPr id="9" name="Rectangle 8"/>
          <p:cNvSpPr/>
          <p:nvPr/>
        </p:nvSpPr>
        <p:spPr>
          <a:xfrm>
            <a:off x="6066213" y="2171698"/>
            <a:ext cx="3074612" cy="1569660"/>
          </a:xfrm>
          <a:prstGeom prst="rect">
            <a:avLst/>
          </a:prstGeom>
          <a:ln>
            <a:solidFill>
              <a:schemeClr val="accent1"/>
            </a:solidFill>
          </a:ln>
        </p:spPr>
        <p:txBody>
          <a:bodyPr wrap="square">
            <a:spAutoFit/>
          </a:bodyPr>
          <a:lstStyle/>
          <a:p>
            <a:r>
              <a:rPr lang="en-US" sz="1600" i="1" dirty="0" smtClean="0"/>
              <a:t>SEP – State Pharmacy Assistance Program (SPAP)</a:t>
            </a:r>
          </a:p>
          <a:p>
            <a:endParaRPr lang="en-US" sz="1600" i="1" dirty="0"/>
          </a:p>
          <a:p>
            <a:r>
              <a:rPr lang="en-US" sz="1600" dirty="0" smtClean="0"/>
              <a:t>Once during the calendar year, starting the date of enrollment into SPAP.</a:t>
            </a:r>
            <a:endParaRPr lang="en-US" sz="1600" dirty="0"/>
          </a:p>
        </p:txBody>
      </p:sp>
      <p:sp>
        <p:nvSpPr>
          <p:cNvPr id="10" name="Rectangle 9"/>
          <p:cNvSpPr/>
          <p:nvPr/>
        </p:nvSpPr>
        <p:spPr>
          <a:xfrm>
            <a:off x="9385300" y="2108201"/>
            <a:ext cx="2178940" cy="4401205"/>
          </a:xfrm>
          <a:prstGeom prst="rect">
            <a:avLst/>
          </a:prstGeom>
          <a:ln>
            <a:solidFill>
              <a:schemeClr val="accent1"/>
            </a:solidFill>
          </a:ln>
        </p:spPr>
        <p:txBody>
          <a:bodyPr wrap="square">
            <a:spAutoFit/>
          </a:bodyPr>
          <a:lstStyle/>
          <a:p>
            <a:r>
              <a:rPr lang="en-US" sz="1400" dirty="0" smtClean="0"/>
              <a:t>The only states with qualified SPAPs for MAPD plans are Pennsylvania (PACE) and MISSOURI (Missouri Rx). Additional states coordinate with PDP plans.  Please see your state for more information.</a:t>
            </a:r>
          </a:p>
          <a:p>
            <a:r>
              <a:rPr lang="en-US" sz="1400" dirty="0" smtClean="0"/>
              <a:t>Must be enrolled with a valid pharmacy assistance program.</a:t>
            </a:r>
          </a:p>
          <a:p>
            <a:r>
              <a:rPr lang="en-US" sz="1400" dirty="0" smtClean="0"/>
              <a:t>Must be enrolled with a valid pharmacy assistance program, and effective the first of the month after the application is received</a:t>
            </a:r>
          </a:p>
        </p:txBody>
      </p:sp>
    </p:spTree>
    <p:extLst>
      <p:ext uri="{BB962C8B-B14F-4D97-AF65-F5344CB8AC3E}">
        <p14:creationId xmlns:p14="http://schemas.microsoft.com/office/powerpoint/2010/main" val="970440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1323439"/>
          </a:xfrm>
          <a:prstGeom prst="rect">
            <a:avLst/>
          </a:prstGeom>
          <a:ln w="38100">
            <a:solidFill>
              <a:schemeClr val="accent1"/>
            </a:solidFill>
          </a:ln>
        </p:spPr>
        <p:txBody>
          <a:bodyPr wrap="square">
            <a:spAutoFit/>
          </a:bodyPr>
          <a:lstStyle/>
          <a:p>
            <a:r>
              <a:rPr lang="en-US" sz="1600" dirty="0" smtClean="0"/>
              <a:t>Enrolled in as State Pharmaceutical Assistance Program (SPAP) and lose LIS eligibility</a:t>
            </a:r>
            <a:endParaRPr lang="en-US" sz="1600" dirty="0"/>
          </a:p>
        </p:txBody>
      </p:sp>
      <p:sp>
        <p:nvSpPr>
          <p:cNvPr id="8" name="Rectangle 7"/>
          <p:cNvSpPr/>
          <p:nvPr/>
        </p:nvSpPr>
        <p:spPr>
          <a:xfrm rot="10800000" flipV="1">
            <a:off x="3784598" y="2412336"/>
            <a:ext cx="1790702" cy="338554"/>
          </a:xfrm>
          <a:prstGeom prst="rect">
            <a:avLst/>
          </a:prstGeom>
          <a:ln>
            <a:solidFill>
              <a:schemeClr val="accent1"/>
            </a:solidFill>
          </a:ln>
        </p:spPr>
        <p:txBody>
          <a:bodyPr wrap="square">
            <a:spAutoFit/>
          </a:bodyPr>
          <a:lstStyle/>
          <a:p>
            <a:r>
              <a:rPr lang="en-US" sz="1600" dirty="0" smtClean="0"/>
              <a:t>MAPD, PDP</a:t>
            </a:r>
            <a:endParaRPr lang="en-US" sz="1600" dirty="0"/>
          </a:p>
        </p:txBody>
      </p:sp>
      <p:sp>
        <p:nvSpPr>
          <p:cNvPr id="9" name="Rectangle 8"/>
          <p:cNvSpPr/>
          <p:nvPr/>
        </p:nvSpPr>
        <p:spPr>
          <a:xfrm>
            <a:off x="6066213" y="2387598"/>
            <a:ext cx="3074612" cy="2800767"/>
          </a:xfrm>
          <a:prstGeom prst="rect">
            <a:avLst/>
          </a:prstGeom>
          <a:ln>
            <a:solidFill>
              <a:schemeClr val="accent1"/>
            </a:solidFill>
          </a:ln>
        </p:spPr>
        <p:txBody>
          <a:bodyPr wrap="square">
            <a:spAutoFit/>
          </a:bodyPr>
          <a:lstStyle/>
          <a:p>
            <a:r>
              <a:rPr lang="en-US" sz="1600" i="1" dirty="0" smtClean="0"/>
              <a:t>SEP – State Pharmacy Assistance Program (SPAP)</a:t>
            </a:r>
          </a:p>
          <a:p>
            <a:endParaRPr lang="en-US" sz="1600" i="1" dirty="0" smtClean="0"/>
          </a:p>
          <a:p>
            <a:r>
              <a:rPr lang="en-US" sz="1600" dirty="0" smtClean="0"/>
              <a:t>Their chance to switch starts either the month they lose eligibility or are notified of the loss, whichever is earlier.  It ends 2 months after either the month of the loss of eligibility or notification of the loss, whichever is later.</a:t>
            </a:r>
            <a:endParaRPr lang="en-US" sz="1600" dirty="0"/>
          </a:p>
        </p:txBody>
      </p:sp>
      <p:sp>
        <p:nvSpPr>
          <p:cNvPr id="10" name="Rectangle 9"/>
          <p:cNvSpPr/>
          <p:nvPr/>
        </p:nvSpPr>
        <p:spPr>
          <a:xfrm>
            <a:off x="9499600" y="2387599"/>
            <a:ext cx="2064640" cy="3970318"/>
          </a:xfrm>
          <a:prstGeom prst="rect">
            <a:avLst/>
          </a:prstGeom>
          <a:ln>
            <a:solidFill>
              <a:schemeClr val="accent1"/>
            </a:solidFill>
          </a:ln>
        </p:spPr>
        <p:txBody>
          <a:bodyPr wrap="square">
            <a:spAutoFit/>
          </a:bodyPr>
          <a:lstStyle/>
          <a:p>
            <a:r>
              <a:rPr lang="en-US" sz="1400" dirty="0" smtClean="0"/>
              <a:t>If LIS stops at the end of a year (or deeming period), member has from January 1 – March 31 to enroll.  If the loss occurs outside of the annual deeming period, the SEP begins the month they are notified and continues for 2 months. Need to include the date the member stopped receiving LIS.  Effective the first of the month after the application is received.</a:t>
            </a:r>
          </a:p>
        </p:txBody>
      </p:sp>
    </p:spTree>
    <p:extLst>
      <p:ext uri="{BB962C8B-B14F-4D97-AF65-F5344CB8AC3E}">
        <p14:creationId xmlns:p14="http://schemas.microsoft.com/office/powerpoint/2010/main" val="1873598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1815882"/>
          </a:xfrm>
          <a:prstGeom prst="rect">
            <a:avLst/>
          </a:prstGeom>
          <a:ln w="38100">
            <a:solidFill>
              <a:schemeClr val="accent1"/>
            </a:solidFill>
          </a:ln>
        </p:spPr>
        <p:txBody>
          <a:bodyPr wrap="square">
            <a:spAutoFit/>
          </a:bodyPr>
          <a:lstStyle/>
          <a:p>
            <a:r>
              <a:rPr lang="en-US" sz="1600" dirty="0"/>
              <a:t>J</a:t>
            </a:r>
            <a:r>
              <a:rPr lang="en-US" sz="1600" dirty="0" smtClean="0"/>
              <a:t>ust moved into, currently live in, or just moved out of an institution (like a skilled nursing or long-term care facility/hospital)</a:t>
            </a:r>
            <a:endParaRPr lang="en-US" sz="1600" dirty="0"/>
          </a:p>
        </p:txBody>
      </p:sp>
      <p:sp>
        <p:nvSpPr>
          <p:cNvPr id="8" name="Rectangle 7"/>
          <p:cNvSpPr/>
          <p:nvPr/>
        </p:nvSpPr>
        <p:spPr>
          <a:xfrm rot="10800000" flipV="1">
            <a:off x="3784598" y="2403526"/>
            <a:ext cx="1790702" cy="584775"/>
          </a:xfrm>
          <a:prstGeom prst="rect">
            <a:avLst/>
          </a:prstGeom>
          <a:ln>
            <a:solidFill>
              <a:schemeClr val="accent1"/>
            </a:solidFill>
          </a:ln>
        </p:spPr>
        <p:txBody>
          <a:bodyPr wrap="square">
            <a:spAutoFit/>
          </a:bodyPr>
          <a:lstStyle/>
          <a:p>
            <a:r>
              <a:rPr lang="en-US" sz="1600" dirty="0" smtClean="0"/>
              <a:t>MA, MAPD, PDP or switch plans </a:t>
            </a:r>
            <a:endParaRPr lang="en-US" sz="1600" dirty="0"/>
          </a:p>
        </p:txBody>
      </p:sp>
      <p:sp>
        <p:nvSpPr>
          <p:cNvPr id="9" name="Rectangle 8"/>
          <p:cNvSpPr/>
          <p:nvPr/>
        </p:nvSpPr>
        <p:spPr>
          <a:xfrm>
            <a:off x="6066213" y="2387598"/>
            <a:ext cx="3074612" cy="2308324"/>
          </a:xfrm>
          <a:prstGeom prst="rect">
            <a:avLst/>
          </a:prstGeom>
          <a:ln>
            <a:solidFill>
              <a:schemeClr val="accent1"/>
            </a:solidFill>
          </a:ln>
        </p:spPr>
        <p:txBody>
          <a:bodyPr wrap="square">
            <a:spAutoFit/>
          </a:bodyPr>
          <a:lstStyle/>
          <a:p>
            <a:r>
              <a:rPr lang="en-US" sz="1600" i="1" dirty="0" smtClean="0"/>
              <a:t>MAPD – SEP – OEPI </a:t>
            </a:r>
          </a:p>
          <a:p>
            <a:r>
              <a:rPr lang="en-US" sz="1600" i="1" dirty="0" smtClean="0"/>
              <a:t>PDP – SEP - Institutionalized</a:t>
            </a:r>
          </a:p>
          <a:p>
            <a:endParaRPr lang="en-US" sz="1600" i="1" dirty="0"/>
          </a:p>
          <a:p>
            <a:r>
              <a:rPr lang="en-US" sz="1600" dirty="0" smtClean="0"/>
              <a:t>Their chance to join, switch, or drop coverage lasts as long as they live in the intuition and for 2 full months after the month they move out of the institution.</a:t>
            </a:r>
            <a:endParaRPr lang="en-US" sz="1600" dirty="0"/>
          </a:p>
        </p:txBody>
      </p:sp>
      <p:sp>
        <p:nvSpPr>
          <p:cNvPr id="10" name="Rectangle 9"/>
          <p:cNvSpPr/>
          <p:nvPr/>
        </p:nvSpPr>
        <p:spPr>
          <a:xfrm>
            <a:off x="9499600" y="2387599"/>
            <a:ext cx="2064640" cy="2800767"/>
          </a:xfrm>
          <a:prstGeom prst="rect">
            <a:avLst/>
          </a:prstGeom>
          <a:ln>
            <a:solidFill>
              <a:schemeClr val="accent1"/>
            </a:solidFill>
          </a:ln>
        </p:spPr>
        <p:txBody>
          <a:bodyPr wrap="square">
            <a:spAutoFit/>
          </a:bodyPr>
          <a:lstStyle/>
          <a:p>
            <a:r>
              <a:rPr lang="en-US" sz="1600" dirty="0" smtClean="0"/>
              <a:t>Assisted Living is NOT considered a long-term care facility.</a:t>
            </a:r>
          </a:p>
          <a:p>
            <a:r>
              <a:rPr lang="en-US" sz="1600" dirty="0" smtClean="0"/>
              <a:t>Provide the date of the move.</a:t>
            </a:r>
          </a:p>
          <a:p>
            <a:r>
              <a:rPr lang="en-US" sz="1600" dirty="0" smtClean="0"/>
              <a:t>Effective the first date of the month after the application is received</a:t>
            </a:r>
          </a:p>
        </p:txBody>
      </p:sp>
    </p:spTree>
    <p:extLst>
      <p:ext uri="{BB962C8B-B14F-4D97-AF65-F5344CB8AC3E}">
        <p14:creationId xmlns:p14="http://schemas.microsoft.com/office/powerpoint/2010/main" val="250935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1077218"/>
          </a:xfrm>
          <a:prstGeom prst="rect">
            <a:avLst/>
          </a:prstGeom>
          <a:ln w="38100">
            <a:solidFill>
              <a:schemeClr val="accent1"/>
            </a:solidFill>
          </a:ln>
        </p:spPr>
        <p:txBody>
          <a:bodyPr wrap="square">
            <a:spAutoFit/>
          </a:bodyPr>
          <a:lstStyle/>
          <a:p>
            <a:r>
              <a:rPr lang="en-US" sz="1600" dirty="0" smtClean="0"/>
              <a:t>Drop Coverage in a Program of All-inclusive Care for the Elderly (PACE)</a:t>
            </a:r>
            <a:endParaRPr lang="en-US" sz="1600" dirty="0"/>
          </a:p>
        </p:txBody>
      </p:sp>
      <p:sp>
        <p:nvSpPr>
          <p:cNvPr id="8" name="Rectangle 7"/>
          <p:cNvSpPr/>
          <p:nvPr/>
        </p:nvSpPr>
        <p:spPr>
          <a:xfrm rot="10800000" flipV="1">
            <a:off x="3784598" y="2450436"/>
            <a:ext cx="1790702" cy="338554"/>
          </a:xfrm>
          <a:prstGeom prst="rect">
            <a:avLst/>
          </a:prstGeom>
          <a:ln>
            <a:solidFill>
              <a:schemeClr val="accent1"/>
            </a:solidFill>
          </a:ln>
        </p:spPr>
        <p:txBody>
          <a:bodyPr wrap="square">
            <a:spAutoFit/>
          </a:bodyPr>
          <a:lstStyle/>
          <a:p>
            <a:r>
              <a:rPr lang="en-US" sz="1600" dirty="0" smtClean="0"/>
              <a:t>MA, MAPD, PDP  </a:t>
            </a:r>
            <a:endParaRPr lang="en-US" sz="1600" dirty="0"/>
          </a:p>
        </p:txBody>
      </p:sp>
      <p:sp>
        <p:nvSpPr>
          <p:cNvPr id="9" name="Rectangle 8"/>
          <p:cNvSpPr/>
          <p:nvPr/>
        </p:nvSpPr>
        <p:spPr>
          <a:xfrm>
            <a:off x="6066213" y="2387598"/>
            <a:ext cx="3074612" cy="1323439"/>
          </a:xfrm>
          <a:prstGeom prst="rect">
            <a:avLst/>
          </a:prstGeom>
          <a:ln>
            <a:solidFill>
              <a:schemeClr val="accent1"/>
            </a:solidFill>
          </a:ln>
        </p:spPr>
        <p:txBody>
          <a:bodyPr wrap="square">
            <a:spAutoFit/>
          </a:bodyPr>
          <a:lstStyle/>
          <a:p>
            <a:r>
              <a:rPr lang="en-US" sz="1600" i="1" dirty="0" smtClean="0"/>
              <a:t>SEP - PACE</a:t>
            </a:r>
          </a:p>
          <a:p>
            <a:endParaRPr lang="en-US" sz="1600" i="1" dirty="0"/>
          </a:p>
          <a:p>
            <a:r>
              <a:rPr lang="en-US" sz="1600" dirty="0" smtClean="0"/>
              <a:t>The chance to join lasts for 2 full months after the month they drop the PACE plan.</a:t>
            </a:r>
            <a:endParaRPr lang="en-US" sz="1600" dirty="0"/>
          </a:p>
        </p:txBody>
      </p:sp>
      <p:sp>
        <p:nvSpPr>
          <p:cNvPr id="10" name="Rectangle 9"/>
          <p:cNvSpPr/>
          <p:nvPr/>
        </p:nvSpPr>
        <p:spPr>
          <a:xfrm>
            <a:off x="9499600" y="2387599"/>
            <a:ext cx="2064640" cy="2062103"/>
          </a:xfrm>
          <a:prstGeom prst="rect">
            <a:avLst/>
          </a:prstGeom>
          <a:ln>
            <a:solidFill>
              <a:schemeClr val="accent1"/>
            </a:solidFill>
          </a:ln>
        </p:spPr>
        <p:txBody>
          <a:bodyPr wrap="square">
            <a:spAutoFit/>
          </a:bodyPr>
          <a:lstStyle/>
          <a:p>
            <a:r>
              <a:rPr lang="en-US" sz="1600" dirty="0" smtClean="0"/>
              <a:t>In Pennsylvania, this is called LIFE (Living Independently For the Elderly).</a:t>
            </a:r>
          </a:p>
          <a:p>
            <a:r>
              <a:rPr lang="en-US" sz="1600" dirty="0" smtClean="0"/>
              <a:t>Provide the date PACE coverage stopped.</a:t>
            </a:r>
          </a:p>
        </p:txBody>
      </p:sp>
    </p:spTree>
    <p:extLst>
      <p:ext uri="{BB962C8B-B14F-4D97-AF65-F5344CB8AC3E}">
        <p14:creationId xmlns:p14="http://schemas.microsoft.com/office/powerpoint/2010/main" val="1604461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410184"/>
            <a:ext cx="2354813" cy="1815882"/>
          </a:xfrm>
          <a:prstGeom prst="rect">
            <a:avLst/>
          </a:prstGeom>
          <a:ln w="38100">
            <a:solidFill>
              <a:schemeClr val="accent1"/>
            </a:solidFill>
          </a:ln>
        </p:spPr>
        <p:txBody>
          <a:bodyPr wrap="square">
            <a:spAutoFit/>
          </a:bodyPr>
          <a:lstStyle/>
          <a:p>
            <a:r>
              <a:rPr lang="en-US" sz="1600" dirty="0" smtClean="0"/>
              <a:t>Medicare Advantage Plan, Medicare Prescription Drug Plan, or Medicare Cost Plan’s contract is not renewed for the next contract year.</a:t>
            </a:r>
            <a:endParaRPr lang="en-US" sz="1600" dirty="0"/>
          </a:p>
        </p:txBody>
      </p:sp>
      <p:sp>
        <p:nvSpPr>
          <p:cNvPr id="8" name="Rectangle 7"/>
          <p:cNvSpPr/>
          <p:nvPr/>
        </p:nvSpPr>
        <p:spPr>
          <a:xfrm rot="10800000" flipV="1">
            <a:off x="3784598" y="2450436"/>
            <a:ext cx="1790702" cy="338554"/>
          </a:xfrm>
          <a:prstGeom prst="rect">
            <a:avLst/>
          </a:prstGeom>
          <a:ln>
            <a:solidFill>
              <a:schemeClr val="accent1"/>
            </a:solidFill>
          </a:ln>
        </p:spPr>
        <p:txBody>
          <a:bodyPr wrap="square">
            <a:spAutoFit/>
          </a:bodyPr>
          <a:lstStyle/>
          <a:p>
            <a:r>
              <a:rPr lang="en-US" sz="1600" dirty="0" smtClean="0"/>
              <a:t>Switch plans  </a:t>
            </a:r>
            <a:endParaRPr lang="en-US" sz="1600" dirty="0"/>
          </a:p>
        </p:txBody>
      </p:sp>
      <p:sp>
        <p:nvSpPr>
          <p:cNvPr id="9" name="Rectangle 8"/>
          <p:cNvSpPr/>
          <p:nvPr/>
        </p:nvSpPr>
        <p:spPr>
          <a:xfrm>
            <a:off x="6066213" y="2387598"/>
            <a:ext cx="3074612" cy="1077218"/>
          </a:xfrm>
          <a:prstGeom prst="rect">
            <a:avLst/>
          </a:prstGeom>
          <a:ln>
            <a:solidFill>
              <a:schemeClr val="accent1"/>
            </a:solidFill>
          </a:ln>
        </p:spPr>
        <p:txBody>
          <a:bodyPr wrap="square">
            <a:spAutoFit/>
          </a:bodyPr>
          <a:lstStyle/>
          <a:p>
            <a:r>
              <a:rPr lang="en-US" sz="1600" i="1" dirty="0" smtClean="0"/>
              <a:t>SEP – NON-RENEWAL</a:t>
            </a:r>
          </a:p>
          <a:p>
            <a:endParaRPr lang="en-US" sz="1600" i="1" dirty="0"/>
          </a:p>
          <a:p>
            <a:r>
              <a:rPr lang="en-US" sz="1600" dirty="0" smtClean="0"/>
              <a:t>Between </a:t>
            </a:r>
            <a:r>
              <a:rPr lang="en-US" sz="1600" dirty="0"/>
              <a:t>O</a:t>
            </a:r>
            <a:r>
              <a:rPr lang="en-US" sz="1600" dirty="0" smtClean="0"/>
              <a:t>ctober 15 and the last day in February</a:t>
            </a:r>
            <a:endParaRPr lang="en-US" sz="1600" dirty="0"/>
          </a:p>
        </p:txBody>
      </p:sp>
      <p:sp>
        <p:nvSpPr>
          <p:cNvPr id="10" name="Rectangle 9"/>
          <p:cNvSpPr/>
          <p:nvPr/>
        </p:nvSpPr>
        <p:spPr>
          <a:xfrm>
            <a:off x="9499600" y="2387599"/>
            <a:ext cx="2064640" cy="3539430"/>
          </a:xfrm>
          <a:prstGeom prst="rect">
            <a:avLst/>
          </a:prstGeom>
          <a:ln>
            <a:solidFill>
              <a:schemeClr val="accent1"/>
            </a:solidFill>
          </a:ln>
        </p:spPr>
        <p:txBody>
          <a:bodyPr wrap="square">
            <a:spAutoFit/>
          </a:bodyPr>
          <a:lstStyle/>
          <a:p>
            <a:r>
              <a:rPr lang="en-US" sz="1600" dirty="0" smtClean="0"/>
              <a:t>Also known as Non-Renewal. Effective date is January 1 for requests received before December 31.  Effective date is February 1 for requests received in January.  Effective date is March 1 for requests received in February.</a:t>
            </a:r>
          </a:p>
        </p:txBody>
      </p:sp>
    </p:spTree>
    <p:extLst>
      <p:ext uri="{BB962C8B-B14F-4D97-AF65-F5344CB8AC3E}">
        <p14:creationId xmlns:p14="http://schemas.microsoft.com/office/powerpoint/2010/main" val="3508305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181584"/>
            <a:ext cx="2354813" cy="1077218"/>
          </a:xfrm>
          <a:prstGeom prst="rect">
            <a:avLst/>
          </a:prstGeom>
          <a:ln w="38100">
            <a:solidFill>
              <a:schemeClr val="accent1"/>
            </a:solidFill>
          </a:ln>
        </p:spPr>
        <p:txBody>
          <a:bodyPr wrap="square">
            <a:spAutoFit/>
          </a:bodyPr>
          <a:lstStyle/>
          <a:p>
            <a:r>
              <a:rPr lang="en-US" sz="1600" dirty="0" smtClean="0"/>
              <a:t>A 5-Star MAPD or PDP plan is available in your service area and you are eligible to join</a:t>
            </a:r>
            <a:endParaRPr lang="en-US" sz="1600" dirty="0"/>
          </a:p>
        </p:txBody>
      </p:sp>
      <p:sp>
        <p:nvSpPr>
          <p:cNvPr id="8" name="Rectangle 7"/>
          <p:cNvSpPr/>
          <p:nvPr/>
        </p:nvSpPr>
        <p:spPr>
          <a:xfrm rot="10800000" flipV="1">
            <a:off x="3784598" y="2171036"/>
            <a:ext cx="1790702" cy="338554"/>
          </a:xfrm>
          <a:prstGeom prst="rect">
            <a:avLst/>
          </a:prstGeom>
          <a:ln>
            <a:solidFill>
              <a:schemeClr val="accent1"/>
            </a:solidFill>
          </a:ln>
        </p:spPr>
        <p:txBody>
          <a:bodyPr wrap="square">
            <a:spAutoFit/>
          </a:bodyPr>
          <a:lstStyle/>
          <a:p>
            <a:r>
              <a:rPr lang="en-US" sz="1600" dirty="0" smtClean="0"/>
              <a:t>MA, MAPD, PDP </a:t>
            </a:r>
            <a:endParaRPr lang="en-US" sz="1600" dirty="0"/>
          </a:p>
        </p:txBody>
      </p:sp>
      <p:sp>
        <p:nvSpPr>
          <p:cNvPr id="9" name="Rectangle 8"/>
          <p:cNvSpPr/>
          <p:nvPr/>
        </p:nvSpPr>
        <p:spPr>
          <a:xfrm>
            <a:off x="6066213" y="2120898"/>
            <a:ext cx="3074612" cy="1815882"/>
          </a:xfrm>
          <a:prstGeom prst="rect">
            <a:avLst/>
          </a:prstGeom>
          <a:ln>
            <a:solidFill>
              <a:schemeClr val="accent1"/>
            </a:solidFill>
          </a:ln>
        </p:spPr>
        <p:txBody>
          <a:bodyPr wrap="square">
            <a:spAutoFit/>
          </a:bodyPr>
          <a:lstStyle/>
          <a:p>
            <a:r>
              <a:rPr lang="en-US" sz="1600" i="1" dirty="0" smtClean="0"/>
              <a:t>SEP – 5-Star Rating Plan</a:t>
            </a:r>
          </a:p>
          <a:p>
            <a:endParaRPr lang="en-US" sz="1600" dirty="0"/>
          </a:p>
          <a:p>
            <a:r>
              <a:rPr lang="en-US" sz="1600" dirty="0" smtClean="0"/>
              <a:t>A beneficiary may only use this SEP one time from December 8 of the current year to  November 30 of the following year.</a:t>
            </a:r>
            <a:endParaRPr lang="en-US" sz="1600" dirty="0"/>
          </a:p>
        </p:txBody>
      </p:sp>
      <p:sp>
        <p:nvSpPr>
          <p:cNvPr id="10" name="Rectangle 9"/>
          <p:cNvSpPr/>
          <p:nvPr/>
        </p:nvSpPr>
        <p:spPr>
          <a:xfrm>
            <a:off x="9499600" y="2057399"/>
            <a:ext cx="2064640" cy="4770537"/>
          </a:xfrm>
          <a:prstGeom prst="rect">
            <a:avLst/>
          </a:prstGeom>
          <a:ln>
            <a:solidFill>
              <a:schemeClr val="accent1"/>
            </a:solidFill>
          </a:ln>
        </p:spPr>
        <p:txBody>
          <a:bodyPr wrap="square">
            <a:spAutoFit/>
          </a:bodyPr>
          <a:lstStyle/>
          <a:p>
            <a:r>
              <a:rPr lang="en-US" sz="1600" dirty="0" smtClean="0"/>
              <a:t>This SEP is available from December 8 of the year prior to the year a plan has a 5-star rating to November 30 of the year the plan has that 5-star rating.  This time frame permits enrollments in a 5-star plan effective each month of the coverage year.  Effective date is the first of the month after the application is received.</a:t>
            </a:r>
          </a:p>
        </p:txBody>
      </p:sp>
    </p:spTree>
    <p:extLst>
      <p:ext uri="{BB962C8B-B14F-4D97-AF65-F5344CB8AC3E}">
        <p14:creationId xmlns:p14="http://schemas.microsoft.com/office/powerpoint/2010/main" val="594359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079984"/>
            <a:ext cx="2354813" cy="2062103"/>
          </a:xfrm>
          <a:prstGeom prst="rect">
            <a:avLst/>
          </a:prstGeom>
          <a:ln w="38100">
            <a:solidFill>
              <a:schemeClr val="accent1"/>
            </a:solidFill>
          </a:ln>
        </p:spPr>
        <p:txBody>
          <a:bodyPr wrap="square">
            <a:spAutoFit/>
          </a:bodyPr>
          <a:lstStyle/>
          <a:p>
            <a:r>
              <a:rPr lang="en-US" sz="1600" dirty="0" smtClean="0"/>
              <a:t>Medigap trial period exists if you dropped a Medigap plan when you enrolled for the first time in a Medicare Advantage Plan and who are still in their “trial period”</a:t>
            </a:r>
            <a:endParaRPr lang="en-US" sz="1600" dirty="0"/>
          </a:p>
        </p:txBody>
      </p:sp>
      <p:sp>
        <p:nvSpPr>
          <p:cNvPr id="8" name="Rectangle 7"/>
          <p:cNvSpPr/>
          <p:nvPr/>
        </p:nvSpPr>
        <p:spPr>
          <a:xfrm rot="10800000" flipV="1">
            <a:off x="3784598" y="2047926"/>
            <a:ext cx="1790702" cy="584775"/>
          </a:xfrm>
          <a:prstGeom prst="rect">
            <a:avLst/>
          </a:prstGeom>
          <a:ln>
            <a:solidFill>
              <a:schemeClr val="accent1"/>
            </a:solidFill>
          </a:ln>
        </p:spPr>
        <p:txBody>
          <a:bodyPr wrap="square">
            <a:spAutoFit/>
          </a:bodyPr>
          <a:lstStyle/>
          <a:p>
            <a:r>
              <a:rPr lang="en-US" sz="1600" dirty="0" smtClean="0"/>
              <a:t>Disenroll only from MA/MAPD </a:t>
            </a:r>
            <a:endParaRPr lang="en-US" sz="1600" dirty="0"/>
          </a:p>
        </p:txBody>
      </p:sp>
      <p:sp>
        <p:nvSpPr>
          <p:cNvPr id="9" name="Rectangle 8"/>
          <p:cNvSpPr/>
          <p:nvPr/>
        </p:nvSpPr>
        <p:spPr>
          <a:xfrm>
            <a:off x="6066213" y="2070098"/>
            <a:ext cx="3074612" cy="3539430"/>
          </a:xfrm>
          <a:prstGeom prst="rect">
            <a:avLst/>
          </a:prstGeom>
          <a:ln>
            <a:solidFill>
              <a:schemeClr val="accent1"/>
            </a:solidFill>
          </a:ln>
        </p:spPr>
        <p:txBody>
          <a:bodyPr wrap="square">
            <a:spAutoFit/>
          </a:bodyPr>
          <a:lstStyle/>
          <a:p>
            <a:r>
              <a:rPr lang="en-US" sz="1600" i="1" dirty="0" smtClean="0"/>
              <a:t>SEP – Medigap Trial Period – disenroll from MA/MAPD</a:t>
            </a:r>
          </a:p>
          <a:p>
            <a:endParaRPr lang="en-US" sz="1600" dirty="0"/>
          </a:p>
          <a:p>
            <a:r>
              <a:rPr lang="en-US" sz="1600" dirty="0" smtClean="0"/>
              <a:t>May use this SEP to disenroll from their first MA plan and be eligible for a “guaranteed issue” of a Medigap plan.  In general, a trial period lasts for 12 months after the beneficiary enrolls in an MA plan for the first time.</a:t>
            </a:r>
          </a:p>
          <a:p>
            <a:endParaRPr lang="en-US" sz="1600" dirty="0"/>
          </a:p>
          <a:p>
            <a:r>
              <a:rPr lang="en-US" sz="1600" dirty="0" smtClean="0"/>
              <a:t>This is a one time election to disenroll from the MA plan.</a:t>
            </a:r>
            <a:endParaRPr lang="en-US" sz="1600" dirty="0"/>
          </a:p>
        </p:txBody>
      </p:sp>
      <p:sp>
        <p:nvSpPr>
          <p:cNvPr id="10" name="Rectangle 9"/>
          <p:cNvSpPr/>
          <p:nvPr/>
        </p:nvSpPr>
        <p:spPr>
          <a:xfrm>
            <a:off x="9499600" y="2057399"/>
            <a:ext cx="2064640" cy="3293209"/>
          </a:xfrm>
          <a:prstGeom prst="rect">
            <a:avLst/>
          </a:prstGeom>
          <a:ln>
            <a:solidFill>
              <a:schemeClr val="accent1"/>
            </a:solidFill>
          </a:ln>
        </p:spPr>
        <p:txBody>
          <a:bodyPr wrap="square">
            <a:spAutoFit/>
          </a:bodyPr>
          <a:lstStyle/>
          <a:p>
            <a:r>
              <a:rPr lang="en-US" sz="1600" dirty="0" smtClean="0"/>
              <a:t>SEP begins upon enrollment in the MA plan and ends after 12 months of enrollment or when the beneficiary disenrolls from the MA plan, whichever is earlier.</a:t>
            </a:r>
          </a:p>
          <a:p>
            <a:endParaRPr lang="en-US" sz="1600" dirty="0"/>
          </a:p>
          <a:p>
            <a:r>
              <a:rPr lang="en-US" sz="1600" dirty="0" smtClean="0"/>
              <a:t>Effective date depends on the situation.</a:t>
            </a:r>
          </a:p>
        </p:txBody>
      </p:sp>
    </p:spTree>
    <p:extLst>
      <p:ext uri="{BB962C8B-B14F-4D97-AF65-F5344CB8AC3E}">
        <p14:creationId xmlns:p14="http://schemas.microsoft.com/office/powerpoint/2010/main" val="498538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079984"/>
            <a:ext cx="2354813" cy="1815882"/>
          </a:xfrm>
          <a:prstGeom prst="rect">
            <a:avLst/>
          </a:prstGeom>
          <a:ln w="38100">
            <a:solidFill>
              <a:schemeClr val="accent1"/>
            </a:solidFill>
          </a:ln>
        </p:spPr>
        <p:txBody>
          <a:bodyPr wrap="square">
            <a:spAutoFit/>
          </a:bodyPr>
          <a:lstStyle/>
          <a:p>
            <a:r>
              <a:rPr lang="en-US" sz="1600" dirty="0" smtClean="0"/>
              <a:t>You are eligible to enroll in a chronic care SNP available in your area or you are found ineligible for a chronic care SNP that you are currently enrolled in.</a:t>
            </a:r>
            <a:endParaRPr lang="en-US" sz="1600" dirty="0"/>
          </a:p>
        </p:txBody>
      </p:sp>
      <p:sp>
        <p:nvSpPr>
          <p:cNvPr id="8" name="Rectangle 7"/>
          <p:cNvSpPr/>
          <p:nvPr/>
        </p:nvSpPr>
        <p:spPr>
          <a:xfrm rot="10800000" flipV="1">
            <a:off x="3784598" y="2094836"/>
            <a:ext cx="1790702" cy="338554"/>
          </a:xfrm>
          <a:prstGeom prst="rect">
            <a:avLst/>
          </a:prstGeom>
          <a:ln>
            <a:solidFill>
              <a:schemeClr val="accent1"/>
            </a:solidFill>
          </a:ln>
        </p:spPr>
        <p:txBody>
          <a:bodyPr wrap="square">
            <a:spAutoFit/>
          </a:bodyPr>
          <a:lstStyle/>
          <a:p>
            <a:r>
              <a:rPr lang="en-US" sz="1600" dirty="0" smtClean="0"/>
              <a:t>MA, MAPD</a:t>
            </a:r>
            <a:endParaRPr lang="en-US" sz="1600" dirty="0"/>
          </a:p>
        </p:txBody>
      </p:sp>
      <p:sp>
        <p:nvSpPr>
          <p:cNvPr id="9" name="Rectangle 8"/>
          <p:cNvSpPr/>
          <p:nvPr/>
        </p:nvSpPr>
        <p:spPr>
          <a:xfrm>
            <a:off x="6066213" y="2120898"/>
            <a:ext cx="3074612" cy="1815882"/>
          </a:xfrm>
          <a:prstGeom prst="rect">
            <a:avLst/>
          </a:prstGeom>
          <a:ln>
            <a:solidFill>
              <a:schemeClr val="accent1"/>
            </a:solidFill>
          </a:ln>
        </p:spPr>
        <p:txBody>
          <a:bodyPr wrap="square">
            <a:spAutoFit/>
          </a:bodyPr>
          <a:lstStyle/>
          <a:p>
            <a:r>
              <a:rPr lang="en-US" sz="1600" i="1" dirty="0" smtClean="0"/>
              <a:t>SEP – Chronic Care SNP</a:t>
            </a:r>
          </a:p>
          <a:p>
            <a:endParaRPr lang="en-US" sz="1600" dirty="0"/>
          </a:p>
          <a:p>
            <a:r>
              <a:rPr lang="en-US" sz="1600" dirty="0" smtClean="0"/>
              <a:t>Applies as long as the beneficiary has the qualifying condition and ends once they enroll in a SNP. Beneficiaries not meeting the </a:t>
            </a:r>
          </a:p>
        </p:txBody>
      </p:sp>
      <p:sp>
        <p:nvSpPr>
          <p:cNvPr id="10" name="Rectangle 9"/>
          <p:cNvSpPr/>
          <p:nvPr/>
        </p:nvSpPr>
        <p:spPr>
          <a:xfrm>
            <a:off x="9499600" y="2057399"/>
            <a:ext cx="2064640" cy="3293209"/>
          </a:xfrm>
          <a:prstGeom prst="rect">
            <a:avLst/>
          </a:prstGeom>
          <a:ln>
            <a:solidFill>
              <a:schemeClr val="accent1"/>
            </a:solidFill>
          </a:ln>
        </p:spPr>
        <p:txBody>
          <a:bodyPr wrap="square">
            <a:spAutoFit/>
          </a:bodyPr>
          <a:lstStyle/>
          <a:p>
            <a:r>
              <a:rPr lang="en-US" sz="1600" dirty="0" smtClean="0"/>
              <a:t>SEP begins upon enrollment in the MA plan and ends after 12 months of enrollment or when the beneficiary disenrolls from the MA plan, whichever is earlier.</a:t>
            </a:r>
          </a:p>
          <a:p>
            <a:endParaRPr lang="en-US" sz="1600" dirty="0"/>
          </a:p>
          <a:p>
            <a:r>
              <a:rPr lang="en-US" sz="1600" dirty="0" smtClean="0"/>
              <a:t>Effective date depends on the situation.</a:t>
            </a:r>
          </a:p>
        </p:txBody>
      </p:sp>
    </p:spTree>
    <p:extLst>
      <p:ext uri="{BB962C8B-B14F-4D97-AF65-F5344CB8AC3E}">
        <p14:creationId xmlns:p14="http://schemas.microsoft.com/office/powerpoint/2010/main" val="775982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079984"/>
            <a:ext cx="2354813" cy="2308324"/>
          </a:xfrm>
          <a:prstGeom prst="rect">
            <a:avLst/>
          </a:prstGeom>
          <a:ln w="38100">
            <a:solidFill>
              <a:schemeClr val="accent1"/>
            </a:solidFill>
          </a:ln>
        </p:spPr>
        <p:txBody>
          <a:bodyPr wrap="square">
            <a:spAutoFit/>
          </a:bodyPr>
          <a:lstStyle/>
          <a:p>
            <a:r>
              <a:rPr lang="en-US" sz="1600" dirty="0" smtClean="0"/>
              <a:t>You are enrolled in a consistently low performing plan, meaning the plan has received an overall Medicare star rating of less than 3 stars for three consecutive years.</a:t>
            </a:r>
            <a:endParaRPr lang="en-US" sz="1600" dirty="0"/>
          </a:p>
        </p:txBody>
      </p:sp>
      <p:sp>
        <p:nvSpPr>
          <p:cNvPr id="8" name="Rectangle 7"/>
          <p:cNvSpPr/>
          <p:nvPr/>
        </p:nvSpPr>
        <p:spPr>
          <a:xfrm rot="10800000" flipV="1">
            <a:off x="3784598" y="2094836"/>
            <a:ext cx="1790702" cy="338554"/>
          </a:xfrm>
          <a:prstGeom prst="rect">
            <a:avLst/>
          </a:prstGeom>
          <a:ln>
            <a:solidFill>
              <a:schemeClr val="accent1"/>
            </a:solidFill>
          </a:ln>
        </p:spPr>
        <p:txBody>
          <a:bodyPr wrap="square">
            <a:spAutoFit/>
          </a:bodyPr>
          <a:lstStyle/>
          <a:p>
            <a:r>
              <a:rPr lang="en-US" sz="1600" dirty="0" smtClean="0"/>
              <a:t>MA, MAPD, PDP</a:t>
            </a:r>
            <a:endParaRPr lang="en-US" sz="1600" dirty="0"/>
          </a:p>
        </p:txBody>
      </p:sp>
      <p:sp>
        <p:nvSpPr>
          <p:cNvPr id="9" name="Rectangle 8"/>
          <p:cNvSpPr/>
          <p:nvPr/>
        </p:nvSpPr>
        <p:spPr>
          <a:xfrm>
            <a:off x="6066213" y="2120898"/>
            <a:ext cx="3074612" cy="3785652"/>
          </a:xfrm>
          <a:prstGeom prst="rect">
            <a:avLst/>
          </a:prstGeom>
          <a:ln>
            <a:solidFill>
              <a:schemeClr val="accent1"/>
            </a:solidFill>
          </a:ln>
        </p:spPr>
        <p:txBody>
          <a:bodyPr wrap="square">
            <a:spAutoFit/>
          </a:bodyPr>
          <a:lstStyle/>
          <a:p>
            <a:r>
              <a:rPr lang="en-US" sz="1600" i="1" dirty="0" smtClean="0"/>
              <a:t>SEP – Low Performing Plan</a:t>
            </a:r>
          </a:p>
          <a:p>
            <a:endParaRPr lang="en-US" sz="1600" dirty="0"/>
          </a:p>
          <a:p>
            <a:r>
              <a:rPr lang="en-US" sz="1600" dirty="0" smtClean="0"/>
              <a:t>You have an SEP to enroll into a higher quality plan throughout the year.  You will receive a notice from CMS in late October saying that you are in a low performing plan, and that you have the remainder of that year, as well as the following year to switch to a plan rated 3 stars or more.</a:t>
            </a:r>
          </a:p>
          <a:p>
            <a:r>
              <a:rPr lang="en-US" sz="1600" b="1" dirty="0" smtClean="0"/>
              <a:t>To use this SEP, you must call 1-800-MEDICARE directly</a:t>
            </a:r>
            <a:endParaRPr lang="en-US" sz="1600" b="1" dirty="0"/>
          </a:p>
        </p:txBody>
      </p:sp>
      <p:sp>
        <p:nvSpPr>
          <p:cNvPr id="10" name="Rectangle 9"/>
          <p:cNvSpPr/>
          <p:nvPr/>
        </p:nvSpPr>
        <p:spPr>
          <a:xfrm>
            <a:off x="9499600" y="2057399"/>
            <a:ext cx="2064640" cy="2062103"/>
          </a:xfrm>
          <a:prstGeom prst="rect">
            <a:avLst/>
          </a:prstGeom>
          <a:ln>
            <a:solidFill>
              <a:schemeClr val="accent1"/>
            </a:solidFill>
          </a:ln>
        </p:spPr>
        <p:txBody>
          <a:bodyPr wrap="square">
            <a:spAutoFit/>
          </a:bodyPr>
          <a:lstStyle/>
          <a:p>
            <a:r>
              <a:rPr lang="en-US" sz="1600" dirty="0" smtClean="0"/>
              <a:t>This is a Medicare direct enrollment only.</a:t>
            </a:r>
          </a:p>
          <a:p>
            <a:r>
              <a:rPr lang="en-US" sz="1600" dirty="0" smtClean="0"/>
              <a:t>Effective date will be the first of the month after the application is taken by Medicare.</a:t>
            </a:r>
          </a:p>
        </p:txBody>
      </p:sp>
      <p:pic>
        <p:nvPicPr>
          <p:cNvPr id="3074" name="Picture 2" descr="C:\Users\a202927\AppData\Local\Microsoft\Windows\Temporary Internet Files\Content.IE5\T0JWKQWP\S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787" y="3093341"/>
            <a:ext cx="2052322" cy="205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6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t>
            </a:r>
            <a:r>
              <a:rPr lang="en-US" dirty="0"/>
              <a:t>enrollment periods</a:t>
            </a:r>
            <a:br>
              <a:rPr lang="en-US" dirty="0"/>
            </a:br>
            <a:r>
              <a:rPr lang="en-US" sz="1800" dirty="0" smtClean="0"/>
              <a:t>www.mymedicarematters.org/enrollment/when-can-i-enroll</a:t>
            </a:r>
            <a:r>
              <a:rPr lang="en-US" dirty="0" smtClean="0"/>
              <a:t>/</a:t>
            </a:r>
            <a:endParaRPr lang="en-US" dirty="0"/>
          </a:p>
        </p:txBody>
      </p:sp>
      <p:sp>
        <p:nvSpPr>
          <p:cNvPr id="4" name="Content Placeholder 3"/>
          <p:cNvSpPr>
            <a:spLocks noGrp="1"/>
          </p:cNvSpPr>
          <p:nvPr>
            <p:ph sz="quarter" idx="10"/>
          </p:nvPr>
        </p:nvSpPr>
        <p:spPr>
          <a:xfrm>
            <a:off x="457199" y="1600200"/>
            <a:ext cx="11290301" cy="4635500"/>
          </a:xfrm>
        </p:spPr>
        <p:txBody>
          <a:bodyPr/>
          <a:lstStyle/>
          <a:p>
            <a:pPr marL="198438" lvl="2" indent="0">
              <a:buNone/>
            </a:pPr>
            <a:r>
              <a:rPr lang="en-US" dirty="0" smtClean="0">
                <a:latin typeface="Open Sans Bold" panose="020B0806030504020204" pitchFamily="34" charset="0"/>
                <a:ea typeface="Open Sans Bold" panose="020B0806030504020204" pitchFamily="34" charset="0"/>
                <a:cs typeface="Open Sans Bold" panose="020B0806030504020204" pitchFamily="34" charset="0"/>
              </a:rPr>
              <a:t>Initial Enrollment Period</a:t>
            </a:r>
          </a:p>
          <a:p>
            <a:pPr marL="285750" indent="-285750">
              <a:buFont typeface="Arial" panose="020B0604020202020204" pitchFamily="34" charset="0"/>
              <a:buChar char="•"/>
            </a:pPr>
            <a:r>
              <a:rPr lang="en-US" dirty="0"/>
              <a:t>The Initial Enrollment Period (IEP) is the first time you can sign up for Medicare. You may join Medicare Parts A, B, C and D during this time:</a:t>
            </a:r>
          </a:p>
          <a:p>
            <a:pPr marL="285750" indent="-285750">
              <a:buFont typeface="Arial" panose="020B0604020202020204" pitchFamily="34" charset="0"/>
              <a:buChar char="•"/>
            </a:pPr>
            <a:r>
              <a:rPr lang="en-US" dirty="0"/>
              <a:t>The 3 months before your 65th birthday,</a:t>
            </a:r>
          </a:p>
          <a:p>
            <a:pPr marL="285750" indent="-285750">
              <a:buFont typeface="Arial" panose="020B0604020202020204" pitchFamily="34" charset="0"/>
              <a:buChar char="•"/>
            </a:pPr>
            <a:r>
              <a:rPr lang="en-US" dirty="0"/>
              <a:t>The month of your birthday, and</a:t>
            </a:r>
          </a:p>
          <a:p>
            <a:pPr marL="285750" indent="-285750">
              <a:buFont typeface="Arial" panose="020B0604020202020204" pitchFamily="34" charset="0"/>
              <a:buChar char="•"/>
            </a:pPr>
            <a:r>
              <a:rPr lang="en-US" dirty="0"/>
              <a:t>The 3 months after your birthday.</a:t>
            </a:r>
          </a:p>
          <a:p>
            <a:pPr lvl="2"/>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2997200"/>
            <a:ext cx="66929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320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SEP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079984"/>
            <a:ext cx="2354813" cy="2308324"/>
          </a:xfrm>
          <a:prstGeom prst="rect">
            <a:avLst/>
          </a:prstGeom>
          <a:ln w="38100">
            <a:solidFill>
              <a:schemeClr val="accent1"/>
            </a:solidFill>
          </a:ln>
        </p:spPr>
        <p:txBody>
          <a:bodyPr wrap="square">
            <a:spAutoFit/>
          </a:bodyPr>
          <a:lstStyle/>
          <a:p>
            <a:r>
              <a:rPr lang="en-US" sz="1600" dirty="0" smtClean="0"/>
              <a:t>If your circumstances do not fit into any of the prior listed categories, you have the right to ask CMS to grant you an SEP based on your own particular circumstances</a:t>
            </a:r>
            <a:endParaRPr lang="en-US" sz="1600" dirty="0"/>
          </a:p>
        </p:txBody>
      </p:sp>
      <p:sp>
        <p:nvSpPr>
          <p:cNvPr id="8" name="Rectangle 7"/>
          <p:cNvSpPr/>
          <p:nvPr/>
        </p:nvSpPr>
        <p:spPr>
          <a:xfrm rot="10800000" flipV="1">
            <a:off x="3784598" y="2094836"/>
            <a:ext cx="1790702" cy="338554"/>
          </a:xfrm>
          <a:prstGeom prst="rect">
            <a:avLst/>
          </a:prstGeom>
          <a:ln>
            <a:solidFill>
              <a:schemeClr val="accent1"/>
            </a:solidFill>
          </a:ln>
        </p:spPr>
        <p:txBody>
          <a:bodyPr wrap="square">
            <a:spAutoFit/>
          </a:bodyPr>
          <a:lstStyle/>
          <a:p>
            <a:r>
              <a:rPr lang="en-US" sz="1600" dirty="0" smtClean="0"/>
              <a:t>MA, MAPD, PDP</a:t>
            </a:r>
            <a:endParaRPr lang="en-US" sz="1600" dirty="0"/>
          </a:p>
        </p:txBody>
      </p:sp>
      <p:sp>
        <p:nvSpPr>
          <p:cNvPr id="9" name="Rectangle 8"/>
          <p:cNvSpPr/>
          <p:nvPr/>
        </p:nvSpPr>
        <p:spPr>
          <a:xfrm>
            <a:off x="6066213" y="2120898"/>
            <a:ext cx="3074612" cy="830997"/>
          </a:xfrm>
          <a:prstGeom prst="rect">
            <a:avLst/>
          </a:prstGeom>
          <a:ln>
            <a:solidFill>
              <a:schemeClr val="accent1"/>
            </a:solidFill>
          </a:ln>
        </p:spPr>
        <p:txBody>
          <a:bodyPr wrap="square">
            <a:spAutoFit/>
          </a:bodyPr>
          <a:lstStyle/>
          <a:p>
            <a:r>
              <a:rPr lang="en-US" sz="1600" i="1" dirty="0" smtClean="0"/>
              <a:t>SEP – depends on CMS approval</a:t>
            </a:r>
          </a:p>
          <a:p>
            <a:endParaRPr lang="en-US" sz="1600" dirty="0"/>
          </a:p>
          <a:p>
            <a:endParaRPr lang="en-US" sz="1600" dirty="0" smtClean="0"/>
          </a:p>
        </p:txBody>
      </p:sp>
      <p:sp>
        <p:nvSpPr>
          <p:cNvPr id="10" name="Rectangle 9"/>
          <p:cNvSpPr/>
          <p:nvPr/>
        </p:nvSpPr>
        <p:spPr>
          <a:xfrm>
            <a:off x="9499600" y="2057399"/>
            <a:ext cx="2064640" cy="2554545"/>
          </a:xfrm>
          <a:prstGeom prst="rect">
            <a:avLst/>
          </a:prstGeom>
          <a:ln>
            <a:solidFill>
              <a:schemeClr val="accent1"/>
            </a:solidFill>
          </a:ln>
        </p:spPr>
        <p:txBody>
          <a:bodyPr wrap="square">
            <a:spAutoFit/>
          </a:bodyPr>
          <a:lstStyle/>
          <a:p>
            <a:r>
              <a:rPr lang="en-US" sz="1600" dirty="0" smtClean="0"/>
              <a:t>Determination is solely at the discretion of Medicare.</a:t>
            </a:r>
          </a:p>
          <a:p>
            <a:endParaRPr lang="en-US" sz="1600" dirty="0" smtClean="0"/>
          </a:p>
          <a:p>
            <a:r>
              <a:rPr lang="en-US" sz="1600" b="1" dirty="0" smtClean="0"/>
              <a:t>To make your request, call Medicare directly at 1-800-MEDICARE.</a:t>
            </a:r>
          </a:p>
        </p:txBody>
      </p:sp>
      <p:pic>
        <p:nvPicPr>
          <p:cNvPr id="15" name="Picture 2" descr="C:\Users\a202927\AppData\Local\Microsoft\Windows\Temporary Internet Files\Content.IE5\T0JWKQWP\S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978" y="3283871"/>
            <a:ext cx="2052322" cy="205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8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AEP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079984"/>
            <a:ext cx="2354813" cy="1323439"/>
          </a:xfrm>
          <a:prstGeom prst="rect">
            <a:avLst/>
          </a:prstGeom>
          <a:ln w="38100">
            <a:solidFill>
              <a:schemeClr val="accent1"/>
            </a:solidFill>
          </a:ln>
        </p:spPr>
        <p:txBody>
          <a:bodyPr wrap="square">
            <a:spAutoFit/>
          </a:bodyPr>
          <a:lstStyle/>
          <a:p>
            <a:r>
              <a:rPr lang="en-US" sz="1600" dirty="0" smtClean="0"/>
              <a:t>You are a Medicare beneficiary (out of the ICEP/IEP) election period, that does not qualify for an SEP </a:t>
            </a:r>
            <a:endParaRPr lang="en-US" sz="1600" dirty="0"/>
          </a:p>
        </p:txBody>
      </p:sp>
      <p:sp>
        <p:nvSpPr>
          <p:cNvPr id="8" name="Rectangle 7"/>
          <p:cNvSpPr/>
          <p:nvPr/>
        </p:nvSpPr>
        <p:spPr>
          <a:xfrm rot="10800000" flipV="1">
            <a:off x="3784598" y="2076230"/>
            <a:ext cx="1790702" cy="584775"/>
          </a:xfrm>
          <a:prstGeom prst="rect">
            <a:avLst/>
          </a:prstGeom>
          <a:ln>
            <a:solidFill>
              <a:schemeClr val="accent1"/>
            </a:solidFill>
          </a:ln>
        </p:spPr>
        <p:txBody>
          <a:bodyPr wrap="square">
            <a:spAutoFit/>
          </a:bodyPr>
          <a:lstStyle/>
          <a:p>
            <a:r>
              <a:rPr lang="en-US" sz="1600" dirty="0" smtClean="0"/>
              <a:t>MA, MAPD, PDP</a:t>
            </a:r>
          </a:p>
          <a:p>
            <a:r>
              <a:rPr lang="en-US" sz="1600" dirty="0" smtClean="0"/>
              <a:t>or switch plans</a:t>
            </a:r>
            <a:endParaRPr lang="en-US" sz="1600" dirty="0"/>
          </a:p>
        </p:txBody>
      </p:sp>
      <p:sp>
        <p:nvSpPr>
          <p:cNvPr id="9" name="Rectangle 8"/>
          <p:cNvSpPr/>
          <p:nvPr/>
        </p:nvSpPr>
        <p:spPr>
          <a:xfrm>
            <a:off x="6066213" y="2120898"/>
            <a:ext cx="3074612" cy="1323439"/>
          </a:xfrm>
          <a:prstGeom prst="rect">
            <a:avLst/>
          </a:prstGeom>
          <a:ln>
            <a:solidFill>
              <a:schemeClr val="accent1"/>
            </a:solidFill>
          </a:ln>
        </p:spPr>
        <p:txBody>
          <a:bodyPr wrap="square">
            <a:spAutoFit/>
          </a:bodyPr>
          <a:lstStyle/>
          <a:p>
            <a:r>
              <a:rPr lang="en-US" sz="1600" i="1" dirty="0" smtClean="0"/>
              <a:t>AEP – Annual Enrollment Period</a:t>
            </a:r>
          </a:p>
          <a:p>
            <a:endParaRPr lang="en-US" sz="1600" dirty="0"/>
          </a:p>
          <a:p>
            <a:r>
              <a:rPr lang="en-US" sz="1600" dirty="0" smtClean="0"/>
              <a:t>The annual enrollment period is held October 1 through December 7 each year</a:t>
            </a:r>
          </a:p>
        </p:txBody>
      </p:sp>
      <p:sp>
        <p:nvSpPr>
          <p:cNvPr id="10" name="Rectangle 9"/>
          <p:cNvSpPr/>
          <p:nvPr/>
        </p:nvSpPr>
        <p:spPr>
          <a:xfrm>
            <a:off x="9499600" y="2057399"/>
            <a:ext cx="2064640" cy="3539430"/>
          </a:xfrm>
          <a:prstGeom prst="rect">
            <a:avLst/>
          </a:prstGeom>
          <a:ln>
            <a:solidFill>
              <a:schemeClr val="accent1"/>
            </a:solidFill>
          </a:ln>
        </p:spPr>
        <p:txBody>
          <a:bodyPr wrap="square">
            <a:spAutoFit/>
          </a:bodyPr>
          <a:lstStyle/>
          <a:p>
            <a:r>
              <a:rPr lang="en-US" sz="1600" dirty="0" smtClean="0"/>
              <a:t>Also know as Fall Open Enrollment or Open Enrollment Period for Medicare Advantage AND Medicare Prescription Drug Coverage in various publications and tools.</a:t>
            </a:r>
          </a:p>
          <a:p>
            <a:endParaRPr lang="en-US" sz="1600" dirty="0"/>
          </a:p>
          <a:p>
            <a:r>
              <a:rPr lang="en-US" sz="1600" dirty="0" smtClean="0"/>
              <a:t>Effective date is January 1 of the following year.</a:t>
            </a:r>
          </a:p>
        </p:txBody>
      </p:sp>
    </p:spTree>
    <p:extLst>
      <p:ext uri="{BB962C8B-B14F-4D97-AF65-F5344CB8AC3E}">
        <p14:creationId xmlns:p14="http://schemas.microsoft.com/office/powerpoint/2010/main" val="1421961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MA/MAPD and PDP election periods – MADP</a:t>
            </a:r>
            <a:br>
              <a:rPr lang="en-US" sz="3600" dirty="0" smtClean="0"/>
            </a:br>
            <a:r>
              <a:rPr lang="en-US" dirty="0" smtClean="0"/>
              <a:t>Part C and Part D </a:t>
            </a:r>
            <a:endParaRPr lang="en-US" dirty="0"/>
          </a:p>
        </p:txBody>
      </p:sp>
      <p:sp>
        <p:nvSpPr>
          <p:cNvPr id="3" name="Text Placeholder 8"/>
          <p:cNvSpPr txBox="1">
            <a:spLocks/>
          </p:cNvSpPr>
          <p:nvPr/>
        </p:nvSpPr>
        <p:spPr>
          <a:xfrm>
            <a:off x="3576341" y="1993901"/>
            <a:ext cx="2489872" cy="33684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4" name="Text Placeholder 16"/>
          <p:cNvSpPr txBox="1">
            <a:spLocks/>
          </p:cNvSpPr>
          <p:nvPr/>
        </p:nvSpPr>
        <p:spPr>
          <a:xfrm>
            <a:off x="718586" y="1892301"/>
            <a:ext cx="2525249" cy="34700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Open Sans Light"/>
              <a:cs typeface="Open Sans Light"/>
            </a:endParaRPr>
          </a:p>
        </p:txBody>
      </p:sp>
      <p:sp>
        <p:nvSpPr>
          <p:cNvPr id="5" name="Text Placeholder 9"/>
          <p:cNvSpPr txBox="1">
            <a:spLocks/>
          </p:cNvSpPr>
          <p:nvPr/>
        </p:nvSpPr>
        <p:spPr>
          <a:xfrm>
            <a:off x="6239377" y="1993901"/>
            <a:ext cx="2777883" cy="3368421"/>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6" name="Text Placeholder 10"/>
          <p:cNvSpPr txBox="1">
            <a:spLocks/>
          </p:cNvSpPr>
          <p:nvPr/>
        </p:nvSpPr>
        <p:spPr>
          <a:xfrm>
            <a:off x="9023004" y="2108201"/>
            <a:ext cx="2541236" cy="3254122"/>
          </a:xfrm>
          <a:prstGeom prst="rect">
            <a:avLst/>
          </a:prstGeom>
        </p:spPr>
        <p:txBody>
          <a:bodyPr/>
          <a:lstStyle>
            <a:lvl1pPr marL="0" indent="0" algn="l" defTabSz="914400" rtl="0" eaLnBrk="1" latinLnBrk="0" hangingPunct="1">
              <a:spcBef>
                <a:spcPts val="600"/>
              </a:spcBef>
              <a:spcAft>
                <a:spcPts val="0"/>
              </a:spcAft>
              <a:buClrTx/>
              <a:buFontTx/>
              <a:buNone/>
              <a:tabLst>
                <a:tab pos="1201738" algn="l"/>
              </a:tabLst>
              <a:defRPr sz="16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a:ea typeface="+mn-ea"/>
                <a:cs typeface="Open Sans"/>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1200"/>
              </a:spcBef>
            </a:pPr>
            <a:endParaRPr lang="en-US" sz="1800" dirty="0">
              <a:latin typeface="+mn-lt"/>
              <a:cs typeface="Open Sans Light"/>
            </a:endParaRPr>
          </a:p>
        </p:txBody>
      </p:sp>
      <p:sp>
        <p:nvSpPr>
          <p:cNvPr id="12" name="Rectangle 11"/>
          <p:cNvSpPr/>
          <p:nvPr/>
        </p:nvSpPr>
        <p:spPr>
          <a:xfrm>
            <a:off x="1193801" y="1308101"/>
            <a:ext cx="1378712" cy="800100"/>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Situation</a:t>
            </a:r>
          </a:p>
        </p:txBody>
      </p:sp>
      <p:sp>
        <p:nvSpPr>
          <p:cNvPr id="20" name="Rectangle 19"/>
          <p:cNvSpPr/>
          <p:nvPr/>
        </p:nvSpPr>
        <p:spPr>
          <a:xfrm>
            <a:off x="9689723" y="1308102"/>
            <a:ext cx="1222999" cy="685798"/>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Notes</a:t>
            </a:r>
          </a:p>
        </p:txBody>
      </p:sp>
      <p:sp>
        <p:nvSpPr>
          <p:cNvPr id="24" name="Rectangle 23"/>
          <p:cNvSpPr/>
          <p:nvPr/>
        </p:nvSpPr>
        <p:spPr>
          <a:xfrm>
            <a:off x="7004763" y="1308101"/>
            <a:ext cx="1222999" cy="800099"/>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Enrollment Period</a:t>
            </a:r>
          </a:p>
        </p:txBody>
      </p:sp>
      <p:sp>
        <p:nvSpPr>
          <p:cNvPr id="28" name="Rectangle 27"/>
          <p:cNvSpPr/>
          <p:nvPr/>
        </p:nvSpPr>
        <p:spPr>
          <a:xfrm>
            <a:off x="4211713" y="1308102"/>
            <a:ext cx="1222999" cy="975082"/>
          </a:xfrm>
          <a:prstGeom prst="rect">
            <a:avLst/>
          </a:prstGeom>
          <a:noFill/>
          <a:ln w="31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2"/>
                </a:solidFill>
                <a:latin typeface="Open Sans Bold"/>
                <a:cs typeface="Open Sans Bold"/>
              </a:rPr>
              <a:t>Plans</a:t>
            </a:r>
          </a:p>
        </p:txBody>
      </p:sp>
      <p:sp>
        <p:nvSpPr>
          <p:cNvPr id="7" name="Rectangle 6"/>
          <p:cNvSpPr/>
          <p:nvPr/>
        </p:nvSpPr>
        <p:spPr>
          <a:xfrm>
            <a:off x="718587" y="2079984"/>
            <a:ext cx="2354813" cy="1569660"/>
          </a:xfrm>
          <a:prstGeom prst="rect">
            <a:avLst/>
          </a:prstGeom>
          <a:ln w="38100">
            <a:solidFill>
              <a:schemeClr val="accent1"/>
            </a:solidFill>
          </a:ln>
        </p:spPr>
        <p:txBody>
          <a:bodyPr wrap="square">
            <a:spAutoFit/>
          </a:bodyPr>
          <a:lstStyle/>
          <a:p>
            <a:r>
              <a:rPr lang="en-US" sz="1600" dirty="0" smtClean="0"/>
              <a:t>You disenroll from your Private Health Plan (MA/MAPD) during the Medicare Advantage Disenrollment Period</a:t>
            </a:r>
            <a:endParaRPr lang="en-US" sz="1600" dirty="0"/>
          </a:p>
        </p:txBody>
      </p:sp>
      <p:sp>
        <p:nvSpPr>
          <p:cNvPr id="8" name="Rectangle 7"/>
          <p:cNvSpPr/>
          <p:nvPr/>
        </p:nvSpPr>
        <p:spPr>
          <a:xfrm rot="10800000" flipV="1">
            <a:off x="3784598" y="2199340"/>
            <a:ext cx="1790702" cy="338554"/>
          </a:xfrm>
          <a:prstGeom prst="rect">
            <a:avLst/>
          </a:prstGeom>
          <a:ln>
            <a:solidFill>
              <a:schemeClr val="accent1"/>
            </a:solidFill>
          </a:ln>
        </p:spPr>
        <p:txBody>
          <a:bodyPr wrap="square">
            <a:spAutoFit/>
          </a:bodyPr>
          <a:lstStyle/>
          <a:p>
            <a:r>
              <a:rPr lang="en-US" sz="1600" dirty="0" smtClean="0"/>
              <a:t>MA, MAPD</a:t>
            </a:r>
            <a:endParaRPr lang="en-US" sz="1600" dirty="0"/>
          </a:p>
        </p:txBody>
      </p:sp>
      <p:sp>
        <p:nvSpPr>
          <p:cNvPr id="9" name="Rectangle 8"/>
          <p:cNvSpPr/>
          <p:nvPr/>
        </p:nvSpPr>
        <p:spPr>
          <a:xfrm>
            <a:off x="6066213" y="2120898"/>
            <a:ext cx="3074612" cy="4001095"/>
          </a:xfrm>
          <a:prstGeom prst="rect">
            <a:avLst/>
          </a:prstGeom>
          <a:ln>
            <a:solidFill>
              <a:schemeClr val="accent1"/>
            </a:solidFill>
          </a:ln>
        </p:spPr>
        <p:txBody>
          <a:bodyPr wrap="square">
            <a:spAutoFit/>
          </a:bodyPr>
          <a:lstStyle/>
          <a:p>
            <a:r>
              <a:rPr lang="en-US" sz="1600" i="1" dirty="0" smtClean="0"/>
              <a:t>MADP – Medicare Advantage Disenrollment Period</a:t>
            </a:r>
          </a:p>
          <a:p>
            <a:endParaRPr lang="en-US" sz="1600" dirty="0"/>
          </a:p>
          <a:p>
            <a:r>
              <a:rPr lang="en-US" sz="1600" dirty="0" smtClean="0"/>
              <a:t>You can disenroll from your MA/MAPD plan January 1 – February 14.</a:t>
            </a:r>
          </a:p>
          <a:p>
            <a:r>
              <a:rPr lang="en-US" sz="1600" dirty="0" smtClean="0"/>
              <a:t>During this period, you </a:t>
            </a:r>
            <a:r>
              <a:rPr lang="en-US" sz="1600" b="1" dirty="0" smtClean="0"/>
              <a:t>cannot</a:t>
            </a:r>
            <a:r>
              <a:rPr lang="en-US" sz="1600" dirty="0" smtClean="0"/>
              <a:t>:</a:t>
            </a:r>
          </a:p>
          <a:p>
            <a:pPr marL="285750" indent="-285750">
              <a:buFont typeface="Arial" panose="020B0604020202020204" pitchFamily="34" charset="0"/>
              <a:buChar char="•"/>
            </a:pPr>
            <a:r>
              <a:rPr lang="en-US" sz="1400" dirty="0" smtClean="0"/>
              <a:t>Switch from Original Medicare to a Medicare Advantage Plan</a:t>
            </a:r>
          </a:p>
          <a:p>
            <a:pPr marL="285750" indent="-285750">
              <a:buFont typeface="Arial" panose="020B0604020202020204" pitchFamily="34" charset="0"/>
              <a:buChar char="•"/>
            </a:pPr>
            <a:r>
              <a:rPr lang="en-US" sz="1400" dirty="0" smtClean="0"/>
              <a:t>Switch from one Medicare Advantage Plan to another</a:t>
            </a:r>
          </a:p>
          <a:p>
            <a:pPr marL="285750" indent="-285750">
              <a:buFont typeface="Arial" panose="020B0604020202020204" pitchFamily="34" charset="0"/>
              <a:buChar char="•"/>
            </a:pPr>
            <a:r>
              <a:rPr lang="en-US" sz="1400" dirty="0" smtClean="0"/>
              <a:t>Switch from one Medicare Prescription Drug Plan to another</a:t>
            </a:r>
          </a:p>
          <a:p>
            <a:pPr marL="285750" indent="-285750">
              <a:buFont typeface="Arial" panose="020B0604020202020204" pitchFamily="34" charset="0"/>
              <a:buChar char="•"/>
            </a:pPr>
            <a:r>
              <a:rPr lang="en-US" sz="1400" dirty="0" smtClean="0"/>
              <a:t>Join, switch, or drop a Medicare Medical Savings Account Plan</a:t>
            </a:r>
          </a:p>
        </p:txBody>
      </p:sp>
      <p:sp>
        <p:nvSpPr>
          <p:cNvPr id="10" name="Rectangle 9"/>
          <p:cNvSpPr/>
          <p:nvPr/>
        </p:nvSpPr>
        <p:spPr>
          <a:xfrm>
            <a:off x="9499600" y="2057399"/>
            <a:ext cx="2064640" cy="4616648"/>
          </a:xfrm>
          <a:prstGeom prst="rect">
            <a:avLst/>
          </a:prstGeom>
          <a:ln>
            <a:solidFill>
              <a:schemeClr val="accent1"/>
            </a:solidFill>
          </a:ln>
        </p:spPr>
        <p:txBody>
          <a:bodyPr wrap="square">
            <a:spAutoFit/>
          </a:bodyPr>
          <a:lstStyle/>
          <a:p>
            <a:r>
              <a:rPr lang="en-US" sz="1400" dirty="0" smtClean="0"/>
              <a:t>You can leave your Medicare Advantage plan and switch to Original Medicare, your Original </a:t>
            </a:r>
            <a:r>
              <a:rPr lang="en-US" sz="1400" dirty="0"/>
              <a:t>M</a:t>
            </a:r>
            <a:r>
              <a:rPr lang="en-US" sz="1400" dirty="0" smtClean="0"/>
              <a:t>edicare coverage will begin the first day of the following month.</a:t>
            </a:r>
          </a:p>
          <a:p>
            <a:r>
              <a:rPr lang="en-US" sz="1400" dirty="0" smtClean="0"/>
              <a:t>If you switch to Original Medicare during this period, you will have until February 14 to also join a Medicare Prescription Drug Plan (PDP).</a:t>
            </a:r>
          </a:p>
          <a:p>
            <a:r>
              <a:rPr lang="en-US" sz="1400" dirty="0" smtClean="0"/>
              <a:t>Your prescription drug coverage will begin the first of the month after the application is received.</a:t>
            </a:r>
          </a:p>
        </p:txBody>
      </p:sp>
    </p:spTree>
    <p:extLst>
      <p:ext uri="{BB962C8B-B14F-4D97-AF65-F5344CB8AC3E}">
        <p14:creationId xmlns:p14="http://schemas.microsoft.com/office/powerpoint/2010/main" val="62754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400" dirty="0" smtClean="0">
                <a:latin typeface="Domaine Display Bold"/>
                <a:cs typeface="Domaine Display Bold"/>
              </a:rPr>
              <a:t>Common reasons applications can be denied due to incorrect usage of enrollment period code</a:t>
            </a:r>
          </a:p>
        </p:txBody>
      </p:sp>
    </p:spTree>
    <p:extLst>
      <p:ext uri="{BB962C8B-B14F-4D97-AF65-F5344CB8AC3E}">
        <p14:creationId xmlns:p14="http://schemas.microsoft.com/office/powerpoint/2010/main" val="2098295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periods errors</a:t>
            </a:r>
            <a:endParaRPr lang="en-US" dirty="0"/>
          </a:p>
        </p:txBody>
      </p:sp>
      <p:sp>
        <p:nvSpPr>
          <p:cNvPr id="4" name="Content Placeholder 3"/>
          <p:cNvSpPr>
            <a:spLocks noGrp="1"/>
          </p:cNvSpPr>
          <p:nvPr>
            <p:ph sz="quarter" idx="10"/>
          </p:nvPr>
        </p:nvSpPr>
        <p:spPr>
          <a:xfrm>
            <a:off x="431075" y="1397726"/>
            <a:ext cx="10363926" cy="4837974"/>
          </a:xfrm>
        </p:spPr>
        <p:txBody>
          <a:bodyPr/>
          <a:lstStyle/>
          <a:p>
            <a:pPr lvl="2"/>
            <a:endParaRPr lang="en-US" dirty="0" smtClean="0"/>
          </a:p>
          <a:p>
            <a:r>
              <a:rPr lang="en-US" dirty="0" smtClean="0"/>
              <a:t>Enrollment applications can be pended or denied for incorrect usage of an election period code.  The most common reasons that applications can be denied for incorrect usage of enrollment codes include:</a:t>
            </a:r>
            <a:endParaRPr lang="en-US" dirty="0"/>
          </a:p>
          <a:p>
            <a:pPr marL="285750" indent="-285750">
              <a:buFont typeface="Arial" panose="020B0604020202020204" pitchFamily="34" charset="0"/>
              <a:buChar char="•"/>
            </a:pPr>
            <a:r>
              <a:rPr lang="en-US" dirty="0" smtClean="0"/>
              <a:t>IEP</a:t>
            </a:r>
          </a:p>
          <a:p>
            <a:pPr marL="285750" indent="-285750">
              <a:buFont typeface="Arial" panose="020B0604020202020204" pitchFamily="34" charset="0"/>
              <a:buChar char="•"/>
            </a:pPr>
            <a:r>
              <a:rPr lang="en-US" dirty="0" smtClean="0"/>
              <a:t>ICEP</a:t>
            </a:r>
          </a:p>
          <a:p>
            <a:pPr marL="485775" lvl="1" indent="-285750"/>
            <a:r>
              <a:rPr lang="en-US" sz="1600" dirty="0" smtClean="0"/>
              <a:t>Agents need to remember; if there is a delay in the Part B enrollment (3 or more months), the beneficiary must apply for coverage </a:t>
            </a:r>
            <a:r>
              <a:rPr lang="en-US" sz="1600" b="1" u="sng" dirty="0" smtClean="0"/>
              <a:t>before</a:t>
            </a:r>
            <a:r>
              <a:rPr lang="en-US" sz="1600" dirty="0" smtClean="0"/>
              <a:t> the Part B effective date for the election to be valid.</a:t>
            </a:r>
          </a:p>
          <a:p>
            <a:pPr lvl="1" indent="0">
              <a:buNone/>
            </a:pPr>
            <a:endParaRPr lang="en-US" sz="1600" b="1" u="sng" dirty="0"/>
          </a:p>
          <a:p>
            <a:pPr marL="285750" indent="-285750">
              <a:buFont typeface="Arial" panose="020B0604020202020204" pitchFamily="34" charset="0"/>
              <a:buChar char="•"/>
            </a:pPr>
            <a:r>
              <a:rPr lang="en-US" dirty="0" smtClean="0"/>
              <a:t>LOSS OF EMPLOYER COVERAGE</a:t>
            </a:r>
            <a:endParaRPr lang="en-US" dirty="0"/>
          </a:p>
          <a:p>
            <a:pPr marL="285750" indent="-285750">
              <a:buFont typeface="Arial" panose="020B0604020202020204" pitchFamily="34" charset="0"/>
              <a:buChar char="•"/>
            </a:pPr>
            <a:r>
              <a:rPr lang="en-US" dirty="0" smtClean="0"/>
              <a:t>LOSS OF CREDITABLE COVERAGE</a:t>
            </a:r>
            <a:endParaRPr lang="en-US" sz="1600" b="1" u="sng" dirty="0"/>
          </a:p>
          <a:p>
            <a:pPr marL="198438" lvl="2" indent="0" algn="ctr">
              <a:buNone/>
            </a:pPr>
            <a:r>
              <a:rPr lang="en-US" sz="1400" i="1" dirty="0" smtClean="0"/>
              <a:t>.</a:t>
            </a:r>
            <a:endParaRPr lang="en-US" sz="1400" i="1" dirty="0"/>
          </a:p>
        </p:txBody>
      </p:sp>
    </p:spTree>
    <p:extLst>
      <p:ext uri="{BB962C8B-B14F-4D97-AF65-F5344CB8AC3E}">
        <p14:creationId xmlns:p14="http://schemas.microsoft.com/office/powerpoint/2010/main" val="1007557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information</a:t>
            </a:r>
            <a:endParaRPr lang="en-US" dirty="0"/>
          </a:p>
        </p:txBody>
      </p:sp>
      <p:sp>
        <p:nvSpPr>
          <p:cNvPr id="4" name="Content Placeholder 3"/>
          <p:cNvSpPr>
            <a:spLocks noGrp="1"/>
          </p:cNvSpPr>
          <p:nvPr>
            <p:ph sz="quarter" idx="10"/>
          </p:nvPr>
        </p:nvSpPr>
        <p:spPr>
          <a:xfrm>
            <a:off x="457200" y="1320800"/>
            <a:ext cx="10769600" cy="4914900"/>
          </a:xfrm>
        </p:spPr>
        <p:txBody>
          <a:bodyPr/>
          <a:lstStyle/>
          <a:p>
            <a:endParaRPr lang="en-US" dirty="0"/>
          </a:p>
          <a:p>
            <a:r>
              <a:rPr lang="en-US" dirty="0" smtClean="0"/>
              <a:t>Missing information can also be a major reason why an application is pended or denied.  If the required information is not received by the required response date (which is factored by current date, election period, A/B/D dates, and requested effective date), the application will be denied. The most common reasons an application is denied for missing information are:</a:t>
            </a:r>
          </a:p>
          <a:p>
            <a:r>
              <a:rPr lang="en-US" dirty="0"/>
              <a:t>	</a:t>
            </a:r>
            <a:r>
              <a:rPr lang="en-US" dirty="0" smtClean="0"/>
              <a:t>Invalid HICN</a:t>
            </a:r>
          </a:p>
          <a:p>
            <a:r>
              <a:rPr lang="en-US" dirty="0"/>
              <a:t>	</a:t>
            </a:r>
            <a:r>
              <a:rPr lang="en-US" dirty="0" smtClean="0"/>
              <a:t>Missing Part A and/or Part B effective dates</a:t>
            </a:r>
          </a:p>
          <a:p>
            <a:endParaRPr lang="en-US" dirty="0"/>
          </a:p>
          <a:p>
            <a:r>
              <a:rPr lang="en-US" dirty="0" smtClean="0"/>
              <a:t>If an agent does not provide the letter at the end (or beginning) of the HICN, a delay in processing  is caused, as it requires manual intervention to update the HICN and outbound verification call to the beneficiary.  A complete and correct HICN must be provided to allow an application to auto adjudicate.</a:t>
            </a:r>
          </a:p>
          <a:p>
            <a:pPr algn="ctr"/>
            <a:r>
              <a:rPr lang="en-US" sz="1400" dirty="0" smtClean="0">
                <a:latin typeface="Open Sans Bold" panose="020B0806030504020204" pitchFamily="34" charset="0"/>
                <a:ea typeface="Open Sans Bold" panose="020B0806030504020204" pitchFamily="34" charset="0"/>
                <a:cs typeface="Open Sans Bold" panose="020B0806030504020204" pitchFamily="34" charset="0"/>
              </a:rPr>
              <a:t>Enrollment specialists cannot assume intent.  Enrollment applications must be processed as presented.</a:t>
            </a:r>
            <a:endParaRPr lang="en-US" sz="1400" dirty="0">
              <a:latin typeface="Open Sans Bold" panose="020B0806030504020204" pitchFamily="34" charset="0"/>
              <a:ea typeface="Open Sans Bold" panose="020B0806030504020204" pitchFamily="34" charset="0"/>
              <a:cs typeface="Open Sans Bold" panose="020B0806030504020204" pitchFamily="34" charset="0"/>
            </a:endParaRPr>
          </a:p>
          <a:p>
            <a:endParaRPr lang="en-US" dirty="0" smtClean="0"/>
          </a:p>
          <a:p>
            <a:endParaRPr lang="en-US" dirty="0"/>
          </a:p>
          <a:p>
            <a:endParaRPr lang="en-US" dirty="0" smtClean="0"/>
          </a:p>
          <a:p>
            <a:pPr marL="198438" lvl="2" indent="0" algn="ctr">
              <a:buNone/>
            </a:pPr>
            <a:r>
              <a:rPr lang="en-US" sz="1400" i="1" dirty="0" smtClean="0"/>
              <a:t>.</a:t>
            </a:r>
            <a:endParaRPr lang="en-US" sz="1400" i="1" dirty="0"/>
          </a:p>
        </p:txBody>
      </p:sp>
    </p:spTree>
    <p:extLst>
      <p:ext uri="{BB962C8B-B14F-4D97-AF65-F5344CB8AC3E}">
        <p14:creationId xmlns:p14="http://schemas.microsoft.com/office/powerpoint/2010/main" val="3963463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Aetna employees</a:t>
            </a:r>
            <a:endParaRPr lang="en-US" dirty="0"/>
          </a:p>
        </p:txBody>
      </p:sp>
      <p:sp>
        <p:nvSpPr>
          <p:cNvPr id="3" name="Content Placeholder 2"/>
          <p:cNvSpPr>
            <a:spLocks noGrp="1"/>
          </p:cNvSpPr>
          <p:nvPr>
            <p:ph sz="quarter" idx="10"/>
          </p:nvPr>
        </p:nvSpPr>
        <p:spPr/>
        <p:txBody>
          <a:bodyPr/>
          <a:lstStyle/>
          <a:p>
            <a:r>
              <a:rPr lang="en-US" dirty="0" smtClean="0"/>
              <a:t>All internal Aetna employees are encouraged to complete the </a:t>
            </a:r>
            <a:r>
              <a:rPr lang="en-US" b="1" dirty="0" smtClean="0"/>
              <a:t>Medicare Enrollment Application Processing</a:t>
            </a:r>
            <a:r>
              <a:rPr lang="en-US" dirty="0" smtClean="0"/>
              <a:t> course on the Learning Center</a:t>
            </a:r>
          </a:p>
          <a:p>
            <a:r>
              <a:rPr lang="en-US" dirty="0" smtClean="0"/>
              <a:t>Learning Course Center: (</a:t>
            </a:r>
            <a:r>
              <a:rPr lang="en-US" b="1" dirty="0" smtClean="0"/>
              <a:t>207683</a:t>
            </a:r>
            <a:r>
              <a:rPr lang="en-US" dirty="0" smtClean="0"/>
              <a:t>)</a:t>
            </a:r>
          </a:p>
          <a:p>
            <a:pPr lvl="1"/>
            <a:r>
              <a:rPr lang="en-US" sz="1600" dirty="0" smtClean="0"/>
              <a:t>This course was created as an ABX initiative for broker managers and agents to use and assist them with application processing.  The enrollment team put together information that would be beneficial to an agent when completing an application, as well as clarification on enrollment periods.</a:t>
            </a:r>
          </a:p>
        </p:txBody>
      </p:sp>
      <p:sp>
        <p:nvSpPr>
          <p:cNvPr id="5" name="Content Placeholder 8"/>
          <p:cNvSpPr txBox="1">
            <a:spLocks/>
          </p:cNvSpPr>
          <p:nvPr/>
        </p:nvSpPr>
        <p:spPr>
          <a:xfrm>
            <a:off x="11101516"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solidFill>
                  <a:schemeClr val="bg1"/>
                </a:solidFill>
                <a:latin typeface="+mn-lt"/>
                <a:cs typeface="Open Sans Light"/>
              </a:rPr>
              <a:t>27</a:t>
            </a:r>
          </a:p>
        </p:txBody>
      </p:sp>
      <p:pic>
        <p:nvPicPr>
          <p:cNvPr id="4099" name="Picture 3"/>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254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0"/>
          </p:nvPr>
        </p:nvSpPr>
        <p:spPr/>
        <p:txBody>
          <a:bodyPr/>
          <a:lstStyle/>
          <a:p>
            <a:r>
              <a:rPr lang="en-US" sz="2400" b="0" dirty="0" smtClean="0">
                <a:solidFill>
                  <a:schemeClr val="accent1"/>
                </a:solidFill>
                <a:hlinkClick r:id="rId2"/>
              </a:rPr>
              <a:t>www.mymedicare.org/enrollment</a:t>
            </a:r>
            <a:endParaRPr lang="en-US" sz="2400" b="0" dirty="0" smtClean="0">
              <a:solidFill>
                <a:schemeClr val="accent1"/>
              </a:solidFill>
            </a:endParaRPr>
          </a:p>
          <a:p>
            <a:r>
              <a:rPr lang="en-US" sz="2400" b="0" dirty="0">
                <a:solidFill>
                  <a:schemeClr val="accent1"/>
                </a:solidFill>
              </a:rPr>
              <a:t/>
            </a:r>
            <a:br>
              <a:rPr lang="en-US" sz="2400" b="0" dirty="0">
                <a:solidFill>
                  <a:schemeClr val="accent1"/>
                </a:solidFill>
              </a:rPr>
            </a:br>
            <a:r>
              <a:rPr lang="en-US" sz="2400" b="0" dirty="0" smtClean="0">
                <a:solidFill>
                  <a:schemeClr val="accent1"/>
                </a:solidFill>
                <a:hlinkClick r:id="rId3"/>
              </a:rPr>
              <a:t>www.Medicare.gov</a:t>
            </a:r>
            <a:endParaRPr lang="en-US" sz="2400" b="0" dirty="0" smtClean="0">
              <a:solidFill>
                <a:schemeClr val="accent1"/>
              </a:solidFill>
            </a:endParaRPr>
          </a:p>
          <a:p>
            <a:r>
              <a:rPr lang="en-US" sz="2400" b="0" dirty="0">
                <a:solidFill>
                  <a:schemeClr val="accent1"/>
                </a:solidFill>
              </a:rPr>
              <a:t/>
            </a:r>
            <a:br>
              <a:rPr lang="en-US" sz="2400" b="0" dirty="0">
                <a:solidFill>
                  <a:schemeClr val="accent1"/>
                </a:solidFill>
              </a:rPr>
            </a:br>
            <a:r>
              <a:rPr lang="en-US" b="0" dirty="0">
                <a:solidFill>
                  <a:schemeClr val="accent1"/>
                </a:solidFill>
                <a:hlinkClick r:id="rId4"/>
              </a:rPr>
              <a:t>https://www20.aetna.com/nco/claim_call/ePolicies/content/Medicare_Advantage/Medicare_Advantage_CSR_HMO_6.html#_Toc208108039</a:t>
            </a:r>
            <a:r>
              <a:rPr lang="en-US" dirty="0"/>
              <a:t/>
            </a:r>
            <a:br>
              <a:rPr lang="en-US" dirty="0"/>
            </a:br>
            <a:r>
              <a:rPr lang="en-US" dirty="0"/>
              <a:t/>
            </a:r>
            <a:br>
              <a:rPr lang="en-US" dirty="0"/>
            </a:br>
            <a:endParaRPr lang="en-US" dirty="0"/>
          </a:p>
        </p:txBody>
      </p:sp>
      <p:pic>
        <p:nvPicPr>
          <p:cNvPr id="1026" name="Picture 2" descr="C:\Users\a202927\AppData\Local\Microsoft\Windows\Temporary Internet Files\Content.IE5\T0JWKQWP\BOOK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1309" y="4003608"/>
            <a:ext cx="2158531" cy="248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90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chemeClr val="bg1"/>
                </a:solidFill>
              </a:rPr>
              <a:t>Thank you for your attendance and interest in this important topic</a:t>
            </a:r>
            <a:endParaRPr lang="en-US" sz="4000" dirty="0">
              <a:solidFill>
                <a:schemeClr val="bg1"/>
              </a:solidFill>
            </a:endParaRPr>
          </a:p>
        </p:txBody>
      </p:sp>
    </p:spTree>
    <p:extLst>
      <p:ext uri="{BB962C8B-B14F-4D97-AF65-F5344CB8AC3E}">
        <p14:creationId xmlns:p14="http://schemas.microsoft.com/office/powerpoint/2010/main" val="433571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t>
            </a:r>
            <a:r>
              <a:rPr lang="en-US" dirty="0"/>
              <a:t>enrollment periods</a:t>
            </a:r>
            <a:br>
              <a:rPr lang="en-US" dirty="0"/>
            </a:br>
            <a:r>
              <a:rPr lang="en-US" sz="1800" dirty="0" smtClean="0"/>
              <a:t>www.mymedicarematters.org/enrollment/when-can-i-enroll</a:t>
            </a:r>
            <a:r>
              <a:rPr lang="en-US" dirty="0" smtClean="0"/>
              <a:t>/</a:t>
            </a:r>
            <a:endParaRPr lang="en-US" dirty="0"/>
          </a:p>
        </p:txBody>
      </p:sp>
      <p:sp>
        <p:nvSpPr>
          <p:cNvPr id="4" name="Content Placeholder 3"/>
          <p:cNvSpPr>
            <a:spLocks noGrp="1"/>
          </p:cNvSpPr>
          <p:nvPr>
            <p:ph sz="quarter" idx="10"/>
          </p:nvPr>
        </p:nvSpPr>
        <p:spPr>
          <a:xfrm>
            <a:off x="457199" y="1600200"/>
            <a:ext cx="11290301" cy="4635500"/>
          </a:xfrm>
        </p:spPr>
        <p:txBody>
          <a:bodyPr/>
          <a:lstStyle/>
          <a:p>
            <a:pPr marL="198438" lvl="2" indent="0">
              <a:buNone/>
            </a:pPr>
            <a:r>
              <a:rPr lang="en-US" dirty="0" smtClean="0"/>
              <a:t>Part B effective date of coverage will depend on the month in which you enrolled during the Initial Enrollment Period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7" y="2074863"/>
            <a:ext cx="50196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515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t>
            </a:r>
            <a:r>
              <a:rPr lang="en-US" dirty="0"/>
              <a:t>enrollment periods</a:t>
            </a:r>
            <a:br>
              <a:rPr lang="en-US" dirty="0"/>
            </a:br>
            <a:r>
              <a:rPr lang="en-US" sz="1800" dirty="0" smtClean="0"/>
              <a:t>www.mymedicarematters.org/enrollment/when-can-i-enroll</a:t>
            </a:r>
            <a:r>
              <a:rPr lang="en-US" dirty="0" smtClean="0"/>
              <a:t>/</a:t>
            </a:r>
            <a:endParaRPr lang="en-US" dirty="0"/>
          </a:p>
        </p:txBody>
      </p:sp>
      <p:sp>
        <p:nvSpPr>
          <p:cNvPr id="4" name="Content Placeholder 3"/>
          <p:cNvSpPr>
            <a:spLocks noGrp="1"/>
          </p:cNvSpPr>
          <p:nvPr>
            <p:ph sz="quarter" idx="10"/>
          </p:nvPr>
        </p:nvSpPr>
        <p:spPr>
          <a:xfrm>
            <a:off x="406401" y="1346200"/>
            <a:ext cx="11341100" cy="4889500"/>
          </a:xfrm>
        </p:spPr>
        <p:txBody>
          <a:bodyPr/>
          <a:lstStyle/>
          <a:p>
            <a:pPr marL="198438" lvl="2" indent="0">
              <a:buNone/>
            </a:pPr>
            <a:r>
              <a:rPr lang="en-US" dirty="0" smtClean="0">
                <a:latin typeface="Open Sans Bold" panose="020B0806030504020204" pitchFamily="34" charset="0"/>
                <a:ea typeface="Open Sans Bold" panose="020B0806030504020204" pitchFamily="34" charset="0"/>
                <a:cs typeface="Open Sans Bold" panose="020B0806030504020204" pitchFamily="34" charset="0"/>
              </a:rPr>
              <a:t>Special Enrollment Periods</a:t>
            </a:r>
          </a:p>
          <a:p>
            <a:pPr marL="198438" lvl="2" indent="0">
              <a:buNone/>
            </a:pPr>
            <a:r>
              <a:rPr lang="en-US" dirty="0" smtClean="0"/>
              <a:t>There are Special Enrollment Periods (SEPs) that apply when you are able to delay your enrollment in Medicare Parts A, B, C &amp; D. These SEPs are only available for certain circumstances.</a:t>
            </a:r>
            <a:endParaRPr lang="en-US" dirty="0" smtClean="0">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08" y="2678111"/>
            <a:ext cx="8445505" cy="274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606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t>
            </a:r>
            <a:r>
              <a:rPr lang="en-US" dirty="0"/>
              <a:t>enrollment periods</a:t>
            </a:r>
            <a:br>
              <a:rPr lang="en-US" dirty="0"/>
            </a:br>
            <a:r>
              <a:rPr lang="en-US" sz="1800" dirty="0" smtClean="0"/>
              <a:t>www.mymedicarematters.org/enrollment/when-can-i-enroll</a:t>
            </a:r>
            <a:r>
              <a:rPr lang="en-US" dirty="0" smtClean="0"/>
              <a:t>/</a:t>
            </a:r>
            <a:endParaRPr lang="en-US" dirty="0"/>
          </a:p>
        </p:txBody>
      </p:sp>
      <p:sp>
        <p:nvSpPr>
          <p:cNvPr id="4" name="Content Placeholder 3"/>
          <p:cNvSpPr>
            <a:spLocks noGrp="1"/>
          </p:cNvSpPr>
          <p:nvPr>
            <p:ph sz="quarter" idx="10"/>
          </p:nvPr>
        </p:nvSpPr>
        <p:spPr>
          <a:xfrm>
            <a:off x="406401" y="1346200"/>
            <a:ext cx="11341100" cy="4889500"/>
          </a:xfrm>
        </p:spPr>
        <p:txBody>
          <a:bodyPr/>
          <a:lstStyle/>
          <a:p>
            <a:pPr marL="198438" lvl="2" indent="0">
              <a:buNone/>
            </a:pPr>
            <a:r>
              <a:rPr lang="en-US" dirty="0" smtClean="0">
                <a:latin typeface="Open Sans Bold" panose="020B0806030504020204" pitchFamily="34" charset="0"/>
                <a:ea typeface="Open Sans Bold" panose="020B0806030504020204" pitchFamily="34" charset="0"/>
                <a:cs typeface="Open Sans Bold" panose="020B0806030504020204" pitchFamily="34" charset="0"/>
              </a:rPr>
              <a:t>Special Enrollment Periods</a:t>
            </a:r>
          </a:p>
          <a:p>
            <a:pPr marL="285750" indent="-285750">
              <a:buFont typeface="Arial" panose="020B0604020202020204" pitchFamily="34" charset="0"/>
              <a:buChar char="•"/>
            </a:pPr>
            <a:r>
              <a:rPr lang="en-US" dirty="0"/>
              <a:t>You may have waited to sign up for Medicare Part A (hospital service) and/or Part B (outpatient medical services) if you were </a:t>
            </a:r>
            <a:r>
              <a:rPr lang="en-US" dirty="0">
                <a:hlinkClick r:id="rId3"/>
              </a:rPr>
              <a:t>working for an employer</a:t>
            </a:r>
            <a:r>
              <a:rPr lang="en-US" dirty="0"/>
              <a:t> with more than 20 employees when you turned 65, and had healthcare coverage through your job or union, or through your spouse’s job.</a:t>
            </a:r>
          </a:p>
          <a:p>
            <a:pPr marL="285750" indent="-285750">
              <a:buFont typeface="Arial" panose="020B0604020202020204" pitchFamily="34" charset="0"/>
              <a:buChar char="•"/>
            </a:pPr>
            <a:r>
              <a:rPr lang="en-US" dirty="0"/>
              <a:t>You can get a Special Enrollment Period to sign up for Parts A and/or B:</a:t>
            </a:r>
          </a:p>
          <a:p>
            <a:pPr marL="485775" lvl="1" indent="-285750"/>
            <a:r>
              <a:rPr lang="en-US" dirty="0"/>
              <a:t>Any time you are still covered by the employer or union group health plan through you or your spouse’s current or active employment, OR</a:t>
            </a:r>
          </a:p>
          <a:p>
            <a:pPr marL="485775" lvl="1" indent="-285750"/>
            <a:r>
              <a:rPr lang="en-US" dirty="0"/>
              <a:t>During the 8 months following the month the employer or union group health plan coverage ends, or when the employment ends (whichever is first).</a:t>
            </a:r>
          </a:p>
          <a:p>
            <a:pPr marL="485775" lvl="1" indent="-285750"/>
            <a:r>
              <a:rPr lang="en-US" dirty="0"/>
              <a:t>If you wait longer, you may have to </a:t>
            </a:r>
            <a:r>
              <a:rPr lang="en-US" dirty="0">
                <a:hlinkClick r:id="rId4"/>
              </a:rPr>
              <a:t>pay a penalty</a:t>
            </a:r>
            <a:r>
              <a:rPr lang="en-US" dirty="0"/>
              <a:t> when you join.</a:t>
            </a:r>
          </a:p>
          <a:p>
            <a:pPr marL="485775" lvl="1" indent="-285750"/>
            <a:r>
              <a:rPr lang="en-US" dirty="0"/>
              <a:t>If you are disabled and working (or you have coverage from a working family member), the Special Enrollment Period rules also apply as long as the employer has more than 100 employees.</a:t>
            </a:r>
          </a:p>
          <a:p>
            <a:pPr lvl="2"/>
            <a:endParaRPr lang="en-US" dirty="0" smtClean="0">
              <a:latin typeface="Open Sans Bold" panose="020B0806030504020204"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796317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a:t>
            </a:r>
            <a:r>
              <a:rPr lang="en-US" dirty="0"/>
              <a:t>enrollment periods</a:t>
            </a:r>
            <a:br>
              <a:rPr lang="en-US" dirty="0"/>
            </a:br>
            <a:r>
              <a:rPr lang="en-US" sz="1800" dirty="0" smtClean="0"/>
              <a:t>www.mymedicarematters.org/enrollment/when-can-i-enroll</a:t>
            </a:r>
            <a:r>
              <a:rPr lang="en-US" dirty="0" smtClean="0"/>
              <a:t>/</a:t>
            </a:r>
            <a:endParaRPr lang="en-US" dirty="0"/>
          </a:p>
        </p:txBody>
      </p:sp>
      <p:sp>
        <p:nvSpPr>
          <p:cNvPr id="4" name="Content Placeholder 3"/>
          <p:cNvSpPr>
            <a:spLocks noGrp="1"/>
          </p:cNvSpPr>
          <p:nvPr>
            <p:ph sz="quarter" idx="10"/>
          </p:nvPr>
        </p:nvSpPr>
        <p:spPr>
          <a:xfrm>
            <a:off x="406401" y="1346200"/>
            <a:ext cx="11341100" cy="4889500"/>
          </a:xfrm>
        </p:spPr>
        <p:txBody>
          <a:bodyPr/>
          <a:lstStyle/>
          <a:p>
            <a:pPr marL="198438" lvl="2" indent="0">
              <a:buNone/>
            </a:pPr>
            <a:r>
              <a:rPr lang="en-US" dirty="0" smtClean="0">
                <a:latin typeface="Open Sans Bold" panose="020B0806030504020204" pitchFamily="34" charset="0"/>
                <a:ea typeface="Open Sans Bold" panose="020B0806030504020204" pitchFamily="34" charset="0"/>
                <a:cs typeface="Open Sans Bold" panose="020B0806030504020204" pitchFamily="34" charset="0"/>
              </a:rPr>
              <a:t>General Enrollment Period</a:t>
            </a:r>
          </a:p>
          <a:p>
            <a:pPr marL="285750" indent="-285750">
              <a:buFont typeface="Arial" panose="020B0604020202020204" pitchFamily="34" charset="0"/>
              <a:buChar char="•"/>
            </a:pPr>
            <a:r>
              <a:rPr lang="en-US" dirty="0"/>
              <a:t>If you miss your Initial Enrollment Period or your Special Enrollment Period, you get another chance to enroll.</a:t>
            </a:r>
          </a:p>
          <a:p>
            <a:pPr marL="285750" indent="-285750">
              <a:buFont typeface="Arial" panose="020B0604020202020204" pitchFamily="34" charset="0"/>
              <a:buChar char="•"/>
            </a:pPr>
            <a:r>
              <a:rPr lang="en-US" dirty="0"/>
              <a:t>You can sign up for Medicare Parts A &amp; B between January 1 and March 31 each year. Your Medicare coverage would begin on July 1 of the same year.</a:t>
            </a:r>
          </a:p>
          <a:p>
            <a:pPr marL="285750" indent="-285750">
              <a:buFont typeface="Arial" panose="020B0604020202020204" pitchFamily="34" charset="0"/>
              <a:buChar char="•"/>
            </a:pPr>
            <a:r>
              <a:rPr lang="en-US" dirty="0"/>
              <a:t>It is important to note that if you need to buy Part A, you must also enroll in Part B at this time.</a:t>
            </a:r>
          </a:p>
          <a:p>
            <a:pPr marL="198438" lvl="2" indent="0">
              <a:buNone/>
            </a:pPr>
            <a:endParaRPr lang="en-US" dirty="0" smtClean="0">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990" y="3810000"/>
            <a:ext cx="6360810" cy="179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71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Aetna Cranberry PPT template-widescreen">
  <a:themeElements>
    <a:clrScheme name="Custom 210">
      <a:dk1>
        <a:sysClr val="windowText" lastClr="000000"/>
      </a:dk1>
      <a:lt1>
        <a:srgbClr val="FFFFFF"/>
      </a:lt1>
      <a:dk2>
        <a:srgbClr val="414141"/>
      </a:dk2>
      <a:lt2>
        <a:srgbClr val="C2C0C0"/>
      </a:lt2>
      <a:accent1>
        <a:srgbClr val="AA0061"/>
      </a:accent1>
      <a:accent2>
        <a:srgbClr val="D20962"/>
      </a:accent2>
      <a:accent3>
        <a:srgbClr val="E46B95"/>
      </a:accent3>
      <a:accent4>
        <a:srgbClr val="E5B2CF"/>
      </a:accent4>
      <a:accent5>
        <a:srgbClr val="00859B"/>
      </a:accent5>
      <a:accent6>
        <a:srgbClr val="00A78E"/>
      </a:accent6>
      <a:hlink>
        <a:srgbClr val="293BE5"/>
      </a:hlink>
      <a:folHlink>
        <a:srgbClr val="B2B2B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tx2"/>
            </a:solidFill>
            <a:cs typeface="Open Sa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10">
    <a:dk1>
      <a:sysClr val="windowText" lastClr="000000"/>
    </a:dk1>
    <a:lt1>
      <a:srgbClr val="FFFFFF"/>
    </a:lt1>
    <a:dk2>
      <a:srgbClr val="414141"/>
    </a:dk2>
    <a:lt2>
      <a:srgbClr val="C2C0C0"/>
    </a:lt2>
    <a:accent1>
      <a:srgbClr val="AA0061"/>
    </a:accent1>
    <a:accent2>
      <a:srgbClr val="D20962"/>
    </a:accent2>
    <a:accent3>
      <a:srgbClr val="E46B95"/>
    </a:accent3>
    <a:accent4>
      <a:srgbClr val="E5B2CF"/>
    </a:accent4>
    <a:accent5>
      <a:srgbClr val="00859B"/>
    </a:accent5>
    <a:accent6>
      <a:srgbClr val="00A78E"/>
    </a:accent6>
    <a:hlink>
      <a:srgbClr val="293BE5"/>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96182335466644B4D5D513AE74610A" ma:contentTypeVersion="42" ma:contentTypeDescription="Create a new document." ma:contentTypeScope="" ma:versionID="718a6ac502ca1fd6a800b481fa42a951">
  <xsd:schema xmlns:xsd="http://www.w3.org/2001/XMLSchema" xmlns:xs="http://www.w3.org/2001/XMLSchema" xmlns:p="http://schemas.microsoft.com/office/2006/metadata/properties" xmlns:ns2="6f1a8edd-907e-4477-8a35-415ab369682e" xmlns:ns3="96e6ab81-4a49-4c0f-99b7-e46eb5fd3fea" targetNamespace="http://schemas.microsoft.com/office/2006/metadata/properties" ma:root="true" ma:fieldsID="c8f1e8edc13dfbcbbe99d9a9848ad622" ns2:_="" ns3:_="">
    <xsd:import namespace="6f1a8edd-907e-4477-8a35-415ab369682e"/>
    <xsd:import namespace="96e6ab81-4a49-4c0f-99b7-e46eb5fd3fea"/>
    <xsd:element name="properties">
      <xsd:complexType>
        <xsd:sequence>
          <xsd:element name="documentManagement">
            <xsd:complexType>
              <xsd:all>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a8edd-907e-4477-8a35-415ab369682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e6ab81-4a49-4c0f-99b7-e46eb5fd3f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7455CE-2757-43FF-B2FE-E4BF92B02A87}">
  <ds:schemaRefs>
    <ds:schemaRef ds:uri="http://schemas.microsoft.com/sharepoint/v3/contenttype/forms"/>
  </ds:schemaRefs>
</ds:datastoreItem>
</file>

<file path=customXml/itemProps2.xml><?xml version="1.0" encoding="utf-8"?>
<ds:datastoreItem xmlns:ds="http://schemas.openxmlformats.org/officeDocument/2006/customXml" ds:itemID="{31B1931B-5AF2-4C43-B11B-AF48AE270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1a8edd-907e-4477-8a35-415ab369682e"/>
    <ds:schemaRef ds:uri="96e6ab81-4a49-4c0f-99b7-e46eb5fd3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224B1E-4BE9-40DC-AE01-531306A203EF}">
  <ds:schemaRefs>
    <ds:schemaRef ds:uri="http://purl.org/dc/dcmitype/"/>
    <ds:schemaRef ds:uri="http://purl.org/dc/terms/"/>
    <ds:schemaRef ds:uri="http://schemas.microsoft.com/office/2006/documentManagement/types"/>
    <ds:schemaRef ds:uri="http://purl.org/dc/elements/1.1/"/>
    <ds:schemaRef ds:uri="6f1a8edd-907e-4477-8a35-415ab369682e"/>
    <ds:schemaRef ds:uri="http://schemas.openxmlformats.org/package/2006/metadata/core-properties"/>
    <ds:schemaRef ds:uri="http://www.w3.org/XML/1998/namespace"/>
    <ds:schemaRef ds:uri="http://schemas.microsoft.com/office/infopath/2007/PartnerControls"/>
    <ds:schemaRef ds:uri="96e6ab81-4a49-4c0f-99b7-e46eb5fd3fe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1452</TotalTime>
  <Words>4903</Words>
  <Application>Microsoft Office PowerPoint</Application>
  <PresentationFormat>Custom</PresentationFormat>
  <Paragraphs>558</Paragraphs>
  <Slides>58</Slides>
  <Notes>29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Aetna Cranberry PPT template-widescreen</vt:lpstr>
      <vt:lpstr>Medicare Enrollment Periods Part C &amp; Part D Election Periods Special Elections Periods (SEPs)</vt:lpstr>
      <vt:lpstr>Agenda</vt:lpstr>
      <vt:lpstr>PowerPoint Presentation</vt:lpstr>
      <vt:lpstr>Enrollment periods</vt:lpstr>
      <vt:lpstr>Medicare enrollment periods www.mymedicarematters.org/enrollment/when-can-i-enroll/</vt:lpstr>
      <vt:lpstr>Medicare enrollment periods www.mymedicarematters.org/enrollment/when-can-i-enroll/</vt:lpstr>
      <vt:lpstr>Medicare enrollment periods www.mymedicarematters.org/enrollment/when-can-i-enroll/</vt:lpstr>
      <vt:lpstr>Medicare enrollment periods www.mymedicarematters.org/enrollment/when-can-i-enroll/</vt:lpstr>
      <vt:lpstr>Medicare enrollment periods www.mymedicarematters.org/enrollment/when-can-i-enroll/</vt:lpstr>
      <vt:lpstr>PowerPoint Presentation</vt:lpstr>
      <vt:lpstr>Late enrollment penalty – Part B www.mymedicarematters.org/enrollment/when-can-i-enroll/</vt:lpstr>
      <vt:lpstr>Late enrollment penalty – Part B www.mymedicarematters.org/enrollment/when-can-i-enroll/</vt:lpstr>
      <vt:lpstr>Late enrollment penalty – Part B www.mymedicarematters.org/enrollment/when-can-i-enroll/</vt:lpstr>
      <vt:lpstr>Late enrollment penalty – Part D www.mymedicarematters.org/enrollment/when-can-i-enroll/</vt:lpstr>
      <vt:lpstr>Late enrollment penalty – Part D www.mymedicarematters.org/enrollment/when-can-i-enroll/</vt:lpstr>
      <vt:lpstr>PowerPoint Presentation</vt:lpstr>
      <vt:lpstr>Use the correct election period</vt:lpstr>
      <vt:lpstr>Guidance on selecting the correct election period</vt:lpstr>
      <vt:lpstr>Election periods</vt:lpstr>
      <vt:lpstr>Election periods</vt:lpstr>
      <vt:lpstr>Election periods</vt:lpstr>
      <vt:lpstr>Election periods</vt:lpstr>
      <vt:lpstr>Election periods</vt:lpstr>
      <vt:lpstr>Medicare Advantage Disenrollment Period (MADP)</vt:lpstr>
      <vt:lpstr>Medicare Advantage Disenrollment Period (MADP)</vt:lpstr>
      <vt:lpstr>Medicare Advantage Disenrollment Period (MADP)</vt:lpstr>
      <vt:lpstr>PowerPoint Presentation</vt:lpstr>
      <vt:lpstr>MA/MAPD and PDP election periods – IEP/ICEP Part C and Part D </vt:lpstr>
      <vt:lpstr>MA/MAPD and PDP election periods – IEP/ICEP Part C and Part D</vt:lpstr>
      <vt:lpstr>MA/MAPD and PDP election periods – IEP/IEP Part C and Part D</vt:lpstr>
      <vt:lpstr>MA/MAPD and PDP election periods – IEP/IEP Part C and Part D</vt:lpstr>
      <vt:lpstr>New to Medicare (Initial Enrollment) IEP or ICEP</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SEP Part C and Part D </vt:lpstr>
      <vt:lpstr>MA/MAPD and PDP election periods – AEP Part C and Part D </vt:lpstr>
      <vt:lpstr>MA/MAPD and PDP election periods – MADP Part C and Part D </vt:lpstr>
      <vt:lpstr>PowerPoint Presentation</vt:lpstr>
      <vt:lpstr>Election periods errors</vt:lpstr>
      <vt:lpstr>Missing information</vt:lpstr>
      <vt:lpstr>Internal Aetna employees</vt:lpstr>
      <vt:lpstr>References</vt:lpstr>
      <vt:lpstr>Thank you for your attendance and interest in this important topic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Enrollment Periods, Part C and Part D Election Periods</dc:title>
  <dc:creator>Mark Callahan</dc:creator>
  <cp:keywords>Medicare, Part C&amp;D</cp:keywords>
  <cp:lastModifiedBy>A065584</cp:lastModifiedBy>
  <cp:revision>131</cp:revision>
  <cp:lastPrinted>2017-04-13T12:11:49Z</cp:lastPrinted>
  <dcterms:created xsi:type="dcterms:W3CDTF">2018-01-26T00:08:26Z</dcterms:created>
  <dcterms:modified xsi:type="dcterms:W3CDTF">2018-10-23T16:23:35Z</dcterms:modified>
  <cp:category>Medicare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0x0101009396182335466644B4D5D513AE74610A</vt:lpwstr>
  </property>
</Properties>
</file>